
<file path=[Content_Types].xml><?xml version="1.0" encoding="utf-8"?>
<Types xmlns="http://schemas.openxmlformats.org/package/2006/content-types">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Default Extension="bin" ContentType="application/vnd.openxmlformats-officedocument.presentationml.printerSettings"/>
  <Override PartName="/ppt/slides/slide2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slides/slide24.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Default Extension="vml" ContentType="application/vnd.openxmlformats-officedocument.vmlDrawing"/>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Default Extension="png" ContentType="image/png"/>
  <Default Extension="wmf" ContentType="image/x-wmf"/>
  <Override PartName="/ppt/notesMasters/notesMaster1.xml" ContentType="application/vnd.openxmlformats-officedocument.presentationml.notesMaster+xml"/>
  <Override PartName="/docProps/core.xml" ContentType="application/vnd.openxmlformats-package.core-properties+xml"/>
  <Override PartName="/ppt/slides/slide10.xml" ContentType="application/vnd.openxmlformats-officedocument.presentationml.slide+xml"/>
  <Override PartName="/ppt/slideLayouts/slideLayout1.xml" ContentType="application/vnd.openxmlformats-officedocument.presentationml.slideLayout+xml"/>
  <Override PartName="/ppt/slides/slide14.xml" ContentType="application/vnd.openxmlformats-officedocument.presentationml.slide+xml"/>
  <Override PartName="/ppt/slideLayouts/slideLayout3.xml" ContentType="application/vnd.openxmlformats-officedocument.presentationml.slideLayout+xml"/>
  <Override PartName="/ppt/slides/slide6.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Layouts/slideLayout5.xml" ContentType="application/vnd.openxmlformats-officedocument.presentationml.slideLayout+xml"/>
  <Override PartName="/ppt/slides/slide8.xml" ContentType="application/vnd.openxmlformats-officedocument.presentationml.slide+xml"/>
  <Override PartName="/ppt/theme/theme1.xml" ContentType="application/vnd.openxmlformats-officedocument.theme+xml"/>
  <Override PartName="/ppt/slides/slide2.xml" ContentType="application/vnd.openxmlformats-officedocument.presentationml.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embeddings/oleObject1.bin" ContentType="application/vnd.openxmlformats-officedocument.oleObject"/>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21.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Default Extension="xml" ContentType="application/xml"/>
  <Default Extension="jpeg" ContentType="image/jpeg"/>
  <Default Extension="rels" ContentType="application/vnd.openxmlformats-package.relationships+xml"/>
  <Override PartName="/ppt/viewProps.xml" ContentType="application/vnd.openxmlformats-officedocument.presentationml.viewProps+xml"/>
  <Override PartName="/docProps/app.xml" ContentType="application/vnd.openxmlformats-officedocument.extended-properties+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s/slide1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Layouts/slideLayout2.xml" ContentType="application/vnd.openxmlformats-officedocument.presentationml.slideLayout+xml"/>
  <Override PartName="/ppt/slides/slide13.xml" ContentType="application/vnd.openxmlformats-officedocument.presentationml.slide+xml"/>
  <Override PartName="/ppt/tableStyles.xml" ContentType="application/vnd.openxmlformats-officedocument.presentationml.tableStyles+xml"/>
  <Override PartName="/ppt/slides/slide5.xml" ContentType="application/vnd.openxmlformats-officedocument.presentationml.slide+xml"/>
  <Override PartName="/ppt/slides/slide17.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snapToObjects="1">
      <p:cViewPr varScale="1">
        <p:scale>
          <a:sx n="145" d="100"/>
          <a:sy n="145" d="100"/>
        </p:scale>
        <p:origin x="-6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8" Type="http://schemas.openxmlformats.org/officeDocument/2006/relationships/viewProps" Target="viewProps.xml"/><Relationship Id="rId3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37"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5A6FA-C09E-0B4D-BCB5-0C5A57DC9523}" type="datetimeFigureOut">
              <a:rPr lang="en-US" smtClean="0"/>
              <a:t>8/11/09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38ED78-FCBD-0A49-B947-52ED946131D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2A410-BDDD-564C-AABC-B1847AC3ADF4}" type="slidenum">
              <a:rPr lang="en-US"/>
              <a:pPr/>
              <a:t>10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pGLO contains several genes that enable replication of the plasmid DNA and expression of the fluorescent trait (phenotype) in bacteria following transformation. Some of the essential genes include: </a:t>
            </a:r>
            <a:endParaRPr lang="en-US" b="1"/>
          </a:p>
          <a:p>
            <a:r>
              <a:rPr lang="en-US" b="1"/>
              <a:t>GFP</a:t>
            </a:r>
            <a:r>
              <a:rPr lang="en-US"/>
              <a:t> — The jellyfish gene that codes for the production of Green Fluorescent Protein </a:t>
            </a:r>
            <a:endParaRPr lang="en-US" b="1"/>
          </a:p>
          <a:p>
            <a:r>
              <a:rPr lang="en-US" b="1"/>
              <a:t>bla </a:t>
            </a:r>
            <a:r>
              <a:rPr lang="en-US"/>
              <a:t>— A gene that encodes the enzyme beta-lactamase, which breaks down the antibiotic ampicillin. Bacteria containing the bla gene can be selected by placing ampicillin in the growth medium</a:t>
            </a:r>
            <a:endParaRPr lang="en-US" b="1"/>
          </a:p>
          <a:p>
            <a:r>
              <a:rPr lang="en-US" b="1"/>
              <a:t>ori </a:t>
            </a:r>
            <a:r>
              <a:rPr lang="en-US"/>
              <a:t>— The origin of pGLO plasmid DNA replication. Must be compatible with the origin of replication of host bacteria.</a:t>
            </a:r>
            <a:endParaRPr lang="en-US" b="1"/>
          </a:p>
          <a:p>
            <a:r>
              <a:rPr lang="en-US" b="1"/>
              <a:t>araC </a:t>
            </a:r>
            <a:r>
              <a:rPr lang="en-US"/>
              <a:t>— A gene that encodes the regulatory protein that binds to the pBAD promoter. Only when arabinose binds to the araC protein is the production of GFP switched ON</a:t>
            </a:r>
            <a:endParaRPr lang="en-US" b="1"/>
          </a:p>
          <a:p>
            <a:r>
              <a:rPr lang="en-US" b="1"/>
              <a:t>pBAD Promoter</a:t>
            </a:r>
            <a:r>
              <a:rPr lang="en-US"/>
              <a:t> — A specific DNA sequence upstream from the GFP gene, which binds araC-arabinose and promotes RNA polymerase binding and transcription of the GFP gene</a:t>
            </a:r>
            <a:endParaRPr lang="en-US" b="1"/>
          </a:p>
          <a:p>
            <a:r>
              <a:rPr lang="en-US" b="1"/>
              <a:t>Multiple Cloning Sites</a:t>
            </a:r>
            <a:r>
              <a:rPr lang="en-US"/>
              <a:t> — Regions of known restriction (</a:t>
            </a:r>
            <a:r>
              <a:rPr lang="en-US" i="1"/>
              <a:t>Nde</a:t>
            </a:r>
            <a:r>
              <a:rPr lang="en-US"/>
              <a:t>I, </a:t>
            </a:r>
            <a:r>
              <a:rPr lang="en-US" i="1"/>
              <a:t>Hin</a:t>
            </a:r>
            <a:r>
              <a:rPr lang="en-US"/>
              <a:t>dIII, </a:t>
            </a:r>
            <a:r>
              <a:rPr lang="en-US" i="1"/>
              <a:t>Eco</a:t>
            </a:r>
            <a:r>
              <a:rPr lang="en-US"/>
              <a:t>RI, etc.) sites that permit insertion or deletion of the gene of interest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31C43-4193-6F44-8989-64B95CA87102}" type="slidenum">
              <a:rPr lang="en-US"/>
              <a:pPr/>
              <a:t>11</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18115-BC49-DC40-A9F5-022DDE45B609}" type="slidenum">
              <a:rPr lang="en-US"/>
              <a:pPr/>
              <a:t>12</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26317-93E8-5843-97A9-4DC257A2428A}" type="slidenum">
              <a:rPr lang="en-US"/>
              <a:pPr/>
              <a:t>13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B3C91-F45D-C342-8940-E85A82097DEE}" type="slidenum">
              <a:rPr lang="en-US"/>
              <a:pPr/>
              <a:t>14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ABFFE-723B-D749-9FA4-323714A1A7E7}" type="slidenum">
              <a:rPr lang="en-US"/>
              <a:pPr/>
              <a:t>15</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97673D-C16B-3643-AE99-2CD3438042A9}" type="datetimeFigureOut">
              <a:rPr lang="en-US" smtClean="0"/>
              <a:t>8/11/09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7673D-C16B-3643-AE99-2CD3438042A9}" type="datetimeFigureOut">
              <a:rPr lang="en-US" smtClean="0"/>
              <a:t>8/11/09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7673D-C16B-3643-AE99-2CD3438042A9}" type="datetimeFigureOut">
              <a:rPr lang="en-US" smtClean="0"/>
              <a:t>8/11/09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229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143000"/>
            <a:ext cx="4229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7673D-C16B-3643-AE99-2CD3438042A9}" type="datetimeFigureOut">
              <a:rPr lang="en-US" smtClean="0"/>
              <a:t>8/11/09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7673D-C16B-3643-AE99-2CD3438042A9}" type="datetimeFigureOut">
              <a:rPr lang="en-US" smtClean="0"/>
              <a:t>8/11/09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97673D-C16B-3643-AE99-2CD3438042A9}" type="datetimeFigureOut">
              <a:rPr lang="en-US" smtClean="0"/>
              <a:t>8/11/09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97673D-C16B-3643-AE99-2CD3438042A9}" type="datetimeFigureOut">
              <a:rPr lang="en-US" smtClean="0"/>
              <a:t>8/11/09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97673D-C16B-3643-AE99-2CD3438042A9}" type="datetimeFigureOut">
              <a:rPr lang="en-US" smtClean="0"/>
              <a:t>8/11/09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7673D-C16B-3643-AE99-2CD3438042A9}" type="datetimeFigureOut">
              <a:rPr lang="en-US" smtClean="0"/>
              <a:t>8/11/09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7673D-C16B-3643-AE99-2CD3438042A9}" type="datetimeFigureOut">
              <a:rPr lang="en-US" smtClean="0"/>
              <a:t>8/11/09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7673D-C16B-3643-AE99-2CD3438042A9}" type="datetimeFigureOut">
              <a:rPr lang="en-US" smtClean="0"/>
              <a:t>8/11/09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CDA38-4BAB-1C40-8E5D-9A86C3DF53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7673D-C16B-3643-AE99-2CD3438042A9}" type="datetimeFigureOut">
              <a:rPr lang="en-US" smtClean="0"/>
              <a:t>8/11/09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CDA38-4BAB-1C40-8E5D-9A86C3DF53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en.wikipedia.org/wiki/Bacterial_conjugation" TargetMode="External"/><Relationship Id="rId4" Type="http://schemas.openxmlformats.org/officeDocument/2006/relationships/hyperlink" Target="http://en.wikipedia.org/wiki/Pilus" TargetMode="External"/><Relationship Id="rId5" Type="http://schemas.openxmlformats.org/officeDocument/2006/relationships/hyperlink" Target="http://histmicro.yale.edu/ledrbrg1.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stmicro.yale.edu/jacob1.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Bacterium" TargetMode="External"/><Relationship Id="rId3" Type="http://schemas.openxmlformats.org/officeDocument/2006/relationships/hyperlink" Target="http://en.wikipedia.org/wiki/Eukaryote" TargetMode="External"/><Relationship Id="rId4" Type="http://schemas.openxmlformats.org/officeDocument/2006/relationships/hyperlink" Target="http://en.wikipedia.org/wiki/Saccharomyces_cerevisiae" TargetMode="External"/><Relationship Id="rId5" Type="http://schemas.openxmlformats.org/officeDocument/2006/relationships/hyperlink" Target="http://en.wikipedia.org/wiki/Cell_(biology)" TargetMode="External"/><Relationship Id="rId6" Type="http://schemas.openxmlformats.org/officeDocument/2006/relationships/hyperlink" Target="http://en.wikipedia.org/wiki/Origin_of_replication" TargetMode="External"/><Relationship Id="rId7" Type="http://schemas.openxmlformats.org/officeDocument/2006/relationships/hyperlink" Target="http://en.wikipedia.org/wiki/DNA_replica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Bacterial_conjugation" TargetMode="External"/><Relationship Id="rId3" Type="http://schemas.openxmlformats.org/officeDocument/2006/relationships/hyperlink" Target="http://en.wikipedia.org/wiki/Colicine" TargetMode="External"/><Relationship Id="rId4" Type="http://schemas.openxmlformats.org/officeDocument/2006/relationships/hyperlink" Target="http://en.wikipedia.org/wiki/Protein" TargetMode="External"/><Relationship Id="rId5" Type="http://schemas.openxmlformats.org/officeDocument/2006/relationships/hyperlink" Target="http://en.wikipedia.org/wiki/Toluene" TargetMode="External"/><Relationship Id="rId6" Type="http://schemas.openxmlformats.org/officeDocument/2006/relationships/hyperlink" Target="http://en.wikipedia.org/wiki/Salicylic_acid" TargetMode="External"/><Relationship Id="rId7" Type="http://schemas.openxmlformats.org/officeDocument/2006/relationships/hyperlink" Target="http://en.wikipedia.org/wiki/Pathoge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Gene" TargetMode="External"/><Relationship Id="rId3" Type="http://schemas.openxmlformats.org/officeDocument/2006/relationships/hyperlink" Target="http://en.wikipedia.org/wiki/Antibiotic_resistan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Protein_expression" TargetMode="External"/><Relationship Id="rId3" Type="http://schemas.openxmlformats.org/officeDocument/2006/relationships/hyperlink" Target="http://en.wikipedia.org/wiki/Vector_(biology)" TargetMode="External"/><Relationship Id="rId4" Type="http://schemas.openxmlformats.org/officeDocument/2006/relationships/hyperlink" Target="http://en.wikipedia.org/wiki/Genetic_marker" TargetMode="External"/><Relationship Id="rId5" Type="http://schemas.openxmlformats.org/officeDocument/2006/relationships/hyperlink" Target="http://en.wikipedia.org/wiki/Phenotype" TargetMode="External"/><Relationship Id="rId6" Type="http://schemas.openxmlformats.org/officeDocument/2006/relationships/hyperlink" Target="http://en.wikipedia.org/wiki/Polylinker" TargetMode="External"/><Relationship Id="rId7" Type="http://schemas.openxmlformats.org/officeDocument/2006/relationships/hyperlink" Target="http://en.wikipedia.org/wiki/Multiple_cloning_site" TargetMode="External"/><Relationship Id="rId8" Type="http://schemas.openxmlformats.org/officeDocument/2006/relationships/hyperlink" Target="http://en.wikipedia.org/wiki/Restriction_sit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arner.org/channel/courses/biology/archive/animations/hires/a_hiv2_h.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mage:PSTviroid.png" TargetMode="Externa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3.png"/><Relationship Id="rId4" Type="http://schemas.openxmlformats.org/officeDocument/2006/relationships/oleObject" Target="../embeddings/oleObject1.bin"/><Relationship Id="rId5" Type="http://schemas.openxmlformats.org/officeDocument/2006/relationships/image" Target="../media/image4.jpeg"/><Relationship Id="rId6"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6575"/>
          </a:xfrm>
        </p:spPr>
        <p:txBody>
          <a:bodyPr>
            <a:normAutofit fontScale="90000"/>
          </a:bodyPr>
          <a:lstStyle/>
          <a:p>
            <a:r>
              <a:rPr lang="en-US" dirty="0" smtClean="0"/>
              <a:t>Isolation of DNA</a:t>
            </a:r>
            <a:endParaRPr lang="en-US" dirty="0"/>
          </a:p>
        </p:txBody>
      </p:sp>
      <p:sp>
        <p:nvSpPr>
          <p:cNvPr id="3" name="Subtitle 2"/>
          <p:cNvSpPr>
            <a:spLocks noGrp="1"/>
          </p:cNvSpPr>
          <p:nvPr>
            <p:ph type="subTitle" idx="1"/>
          </p:nvPr>
        </p:nvSpPr>
        <p:spPr>
          <a:xfrm>
            <a:off x="3124200" y="2133600"/>
            <a:ext cx="2819400" cy="1752600"/>
          </a:xfrm>
        </p:spPr>
        <p:txBody>
          <a:bodyPr>
            <a:normAutofit fontScale="70000" lnSpcReduction="20000"/>
          </a:bodyPr>
          <a:lstStyle/>
          <a:p>
            <a:pPr algn="l">
              <a:buFont typeface="Wingdings" charset="2"/>
              <a:buChar char="Ø"/>
            </a:pPr>
            <a:r>
              <a:rPr lang="en-US" dirty="0" smtClean="0"/>
              <a:t> DNA</a:t>
            </a:r>
          </a:p>
          <a:p>
            <a:pPr algn="l">
              <a:buFont typeface="Wingdings" charset="2"/>
              <a:buChar char="Ø"/>
            </a:pPr>
            <a:r>
              <a:rPr lang="en-US" dirty="0" smtClean="0"/>
              <a:t> PCR DNA</a:t>
            </a:r>
          </a:p>
          <a:p>
            <a:pPr algn="l">
              <a:buFont typeface="Wingdings" charset="2"/>
              <a:buChar char="Ø"/>
            </a:pPr>
            <a:r>
              <a:rPr lang="en-US" dirty="0" smtClean="0"/>
              <a:t> Plasmid</a:t>
            </a:r>
          </a:p>
          <a:p>
            <a:pPr algn="l">
              <a:buFont typeface="Wingdings" charset="2"/>
              <a:buChar char="Ø"/>
            </a:pPr>
            <a:r>
              <a:rPr lang="en-US" dirty="0" smtClean="0"/>
              <a:t> </a:t>
            </a:r>
            <a:r>
              <a:rPr lang="en-US" dirty="0" err="1" smtClean="0"/>
              <a:t>Cosmid</a:t>
            </a:r>
            <a:endParaRPr lang="en-US" dirty="0" smtClean="0"/>
          </a:p>
          <a:p>
            <a:pPr algn="l">
              <a:buFont typeface="Wingdings" charset="2"/>
              <a:buChar char="Ø"/>
            </a:pPr>
            <a:r>
              <a:rPr lang="en-US" dirty="0" smtClean="0"/>
              <a:t> Lambda</a:t>
            </a:r>
          </a:p>
          <a:p>
            <a:pPr algn="l">
              <a:buFont typeface="Wingdings" charset="2"/>
              <a:buChar char="Ø"/>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57200"/>
            <a:ext cx="7770813" cy="655638"/>
          </a:xfrm>
        </p:spPr>
        <p:txBody>
          <a:bodyPr>
            <a:normAutofit fontScale="90000"/>
          </a:bodyPr>
          <a:lstStyle/>
          <a:p>
            <a:r>
              <a:rPr lang="en-US" dirty="0"/>
              <a:t>A more</a:t>
            </a:r>
            <a:r>
              <a:rPr lang="en-US" dirty="0" smtClean="0"/>
              <a:t> Detailed </a:t>
            </a:r>
            <a:r>
              <a:rPr lang="en-US" dirty="0"/>
              <a:t>L</a:t>
            </a:r>
            <a:r>
              <a:rPr lang="en-US" dirty="0" smtClean="0"/>
              <a:t>ook </a:t>
            </a:r>
            <a:r>
              <a:rPr lang="en-US" dirty="0"/>
              <a:t>at</a:t>
            </a:r>
            <a:r>
              <a:rPr lang="en-US" dirty="0" smtClean="0"/>
              <a:t> Plasmids</a:t>
            </a:r>
            <a:endParaRPr lang="en-US" dirty="0"/>
          </a:p>
        </p:txBody>
      </p:sp>
      <p:grpSp>
        <p:nvGrpSpPr>
          <p:cNvPr id="2" name="Group 3"/>
          <p:cNvGrpSpPr>
            <a:grpSpLocks/>
          </p:cNvGrpSpPr>
          <p:nvPr/>
        </p:nvGrpSpPr>
        <p:grpSpPr bwMode="auto">
          <a:xfrm>
            <a:off x="228600" y="1524000"/>
            <a:ext cx="8686800" cy="5105400"/>
            <a:chOff x="144" y="816"/>
            <a:chExt cx="5472" cy="3216"/>
          </a:xfrm>
        </p:grpSpPr>
        <p:pic>
          <p:nvPicPr>
            <p:cNvPr id="16388" name="Picture 4" descr="pglomap"/>
            <p:cNvPicPr>
              <a:picLocks noChangeAspect="1" noChangeArrowheads="1"/>
            </p:cNvPicPr>
            <p:nvPr/>
          </p:nvPicPr>
          <p:blipFill>
            <a:blip r:embed="rId3"/>
            <a:srcRect/>
            <a:stretch>
              <a:fillRect/>
            </a:stretch>
          </p:blipFill>
          <p:spPr bwMode="auto">
            <a:xfrm>
              <a:off x="1392" y="816"/>
              <a:ext cx="3268" cy="3216"/>
            </a:xfrm>
            <a:prstGeom prst="rect">
              <a:avLst/>
            </a:prstGeom>
            <a:noFill/>
            <a:ln w="9525">
              <a:noFill/>
              <a:miter lim="800000"/>
              <a:headEnd/>
              <a:tailEnd/>
            </a:ln>
          </p:spPr>
        </p:pic>
        <p:sp>
          <p:nvSpPr>
            <p:cNvPr id="16389" name="Text Box 5"/>
            <p:cNvSpPr txBox="1">
              <a:spLocks noChangeArrowheads="1"/>
            </p:cNvSpPr>
            <p:nvPr/>
          </p:nvSpPr>
          <p:spPr bwMode="auto">
            <a:xfrm>
              <a:off x="144" y="1776"/>
              <a:ext cx="1056" cy="460"/>
            </a:xfrm>
            <a:prstGeom prst="rect">
              <a:avLst/>
            </a:prstGeom>
            <a:solidFill>
              <a:schemeClr val="bg1"/>
            </a:solidFill>
            <a:ln w="28575">
              <a:solidFill>
                <a:srgbClr val="FF0000"/>
              </a:solidFill>
              <a:miter lim="800000"/>
              <a:headEnd/>
              <a:tailEnd/>
            </a:ln>
            <a:effectLst/>
          </p:spPr>
          <p:txBody>
            <a:bodyPr>
              <a:prstTxWarp prst="textNoShape">
                <a:avLst/>
              </a:prstTxWarp>
              <a:spAutoFit/>
            </a:bodyPr>
            <a:lstStyle/>
            <a:p>
              <a:r>
                <a:rPr lang="en-US" sz="2000" b="1">
                  <a:solidFill>
                    <a:srgbClr val="000000"/>
                  </a:solidFill>
                  <a:latin typeface="Arial" pitchFamily="27" charset="0"/>
                </a:rPr>
                <a:t>Origin of Replication</a:t>
              </a:r>
            </a:p>
          </p:txBody>
        </p:sp>
        <p:sp>
          <p:nvSpPr>
            <p:cNvPr id="16390" name="Line 6"/>
            <p:cNvSpPr>
              <a:spLocks noChangeShapeType="1"/>
            </p:cNvSpPr>
            <p:nvPr/>
          </p:nvSpPr>
          <p:spPr bwMode="auto">
            <a:xfrm>
              <a:off x="1200" y="1968"/>
              <a:ext cx="672" cy="192"/>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16391" name="AutoShape 7"/>
            <p:cNvSpPr>
              <a:spLocks/>
            </p:cNvSpPr>
            <p:nvPr/>
          </p:nvSpPr>
          <p:spPr bwMode="auto">
            <a:xfrm>
              <a:off x="4368" y="3312"/>
              <a:ext cx="432" cy="576"/>
            </a:xfrm>
            <a:prstGeom prst="rightBrace">
              <a:avLst>
                <a:gd name="adj1" fmla="val 11111"/>
                <a:gd name="adj2" fmla="val 50000"/>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16392" name="Text Box 8"/>
            <p:cNvSpPr txBox="1">
              <a:spLocks noChangeArrowheads="1"/>
            </p:cNvSpPr>
            <p:nvPr/>
          </p:nvSpPr>
          <p:spPr bwMode="auto">
            <a:xfrm>
              <a:off x="4800" y="3312"/>
              <a:ext cx="816" cy="652"/>
            </a:xfrm>
            <a:prstGeom prst="rect">
              <a:avLst/>
            </a:prstGeom>
            <a:solidFill>
              <a:schemeClr val="bg1"/>
            </a:solidFill>
            <a:ln w="28575">
              <a:solidFill>
                <a:srgbClr val="FF0000"/>
              </a:solidFill>
              <a:miter lim="800000"/>
              <a:headEnd/>
              <a:tailEnd/>
            </a:ln>
            <a:effectLst/>
          </p:spPr>
          <p:txBody>
            <a:bodyPr>
              <a:prstTxWarp prst="textNoShape">
                <a:avLst/>
              </a:prstTxWarp>
              <a:spAutoFit/>
            </a:bodyPr>
            <a:lstStyle/>
            <a:p>
              <a:r>
                <a:rPr lang="en-US" sz="2000" b="1">
                  <a:solidFill>
                    <a:srgbClr val="000000"/>
                  </a:solidFill>
                  <a:latin typeface="Arial" pitchFamily="27" charset="0"/>
                </a:rPr>
                <a:t>Multiple Cloning Site</a:t>
              </a:r>
            </a:p>
          </p:txBody>
        </p:sp>
        <p:sp>
          <p:nvSpPr>
            <p:cNvPr id="16393" name="Text Box 9"/>
            <p:cNvSpPr txBox="1">
              <a:spLocks noChangeArrowheads="1"/>
            </p:cNvSpPr>
            <p:nvPr/>
          </p:nvSpPr>
          <p:spPr bwMode="auto">
            <a:xfrm>
              <a:off x="4752" y="1248"/>
              <a:ext cx="864" cy="460"/>
            </a:xfrm>
            <a:prstGeom prst="rect">
              <a:avLst/>
            </a:prstGeom>
            <a:solidFill>
              <a:schemeClr val="bg1"/>
            </a:solidFill>
            <a:ln w="28575">
              <a:solidFill>
                <a:srgbClr val="FF0000"/>
              </a:solidFill>
              <a:miter lim="800000"/>
              <a:headEnd/>
              <a:tailEnd/>
            </a:ln>
            <a:effectLst/>
          </p:spPr>
          <p:txBody>
            <a:bodyPr>
              <a:prstTxWarp prst="textNoShape">
                <a:avLst/>
              </a:prstTxWarp>
              <a:spAutoFit/>
            </a:bodyPr>
            <a:lstStyle/>
            <a:p>
              <a:r>
                <a:rPr lang="en-US" sz="2000" b="1" dirty="0" err="1">
                  <a:solidFill>
                    <a:srgbClr val="000000"/>
                  </a:solidFill>
                  <a:latin typeface="Arial" pitchFamily="27" charset="0"/>
                </a:rPr>
                <a:t>Promotor</a:t>
              </a:r>
              <a:r>
                <a:rPr lang="en-US" sz="2000" b="1" dirty="0">
                  <a:solidFill>
                    <a:srgbClr val="000000"/>
                  </a:solidFill>
                  <a:latin typeface="Arial" pitchFamily="27" charset="0"/>
                </a:rPr>
                <a:t> Site</a:t>
              </a:r>
            </a:p>
          </p:txBody>
        </p:sp>
        <p:sp>
          <p:nvSpPr>
            <p:cNvPr id="16394" name="Line 10"/>
            <p:cNvSpPr>
              <a:spLocks noChangeShapeType="1"/>
            </p:cNvSpPr>
            <p:nvPr/>
          </p:nvSpPr>
          <p:spPr bwMode="auto">
            <a:xfrm flipH="1">
              <a:off x="3696" y="1488"/>
              <a:ext cx="1056" cy="72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16395" name="Text Box 11"/>
            <p:cNvSpPr txBox="1">
              <a:spLocks noChangeArrowheads="1"/>
            </p:cNvSpPr>
            <p:nvPr/>
          </p:nvSpPr>
          <p:spPr bwMode="auto">
            <a:xfrm>
              <a:off x="240" y="3072"/>
              <a:ext cx="1056" cy="652"/>
            </a:xfrm>
            <a:prstGeom prst="rect">
              <a:avLst/>
            </a:prstGeom>
            <a:solidFill>
              <a:schemeClr val="bg1"/>
            </a:solidFill>
            <a:ln w="28575">
              <a:solidFill>
                <a:srgbClr val="FF0000"/>
              </a:solidFill>
              <a:miter lim="800000"/>
              <a:headEnd/>
              <a:tailEnd/>
            </a:ln>
            <a:effectLst/>
          </p:spPr>
          <p:txBody>
            <a:bodyPr>
              <a:prstTxWarp prst="textNoShape">
                <a:avLst/>
              </a:prstTxWarp>
              <a:spAutoFit/>
            </a:bodyPr>
            <a:lstStyle/>
            <a:p>
              <a:r>
                <a:rPr lang="en-US" sz="2000" b="1" dirty="0">
                  <a:solidFill>
                    <a:srgbClr val="000000"/>
                  </a:solidFill>
                  <a:latin typeface="Arial" pitchFamily="27" charset="0"/>
                </a:rPr>
                <a:t>Antibiotic Resistance Gene</a:t>
              </a:r>
            </a:p>
          </p:txBody>
        </p:sp>
        <p:sp>
          <p:nvSpPr>
            <p:cNvPr id="16396" name="Line 12"/>
            <p:cNvSpPr>
              <a:spLocks noChangeShapeType="1"/>
            </p:cNvSpPr>
            <p:nvPr/>
          </p:nvSpPr>
          <p:spPr bwMode="auto">
            <a:xfrm flipV="1">
              <a:off x="1296" y="3072"/>
              <a:ext cx="864" cy="384"/>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16397" name="Text Box 13"/>
            <p:cNvSpPr txBox="1">
              <a:spLocks noChangeArrowheads="1"/>
            </p:cNvSpPr>
            <p:nvPr/>
          </p:nvSpPr>
          <p:spPr bwMode="auto">
            <a:xfrm>
              <a:off x="2496" y="2304"/>
              <a:ext cx="528" cy="250"/>
            </a:xfrm>
            <a:prstGeom prst="rect">
              <a:avLst/>
            </a:prstGeom>
            <a:solidFill>
              <a:schemeClr val="bg1"/>
            </a:solidFill>
            <a:ln w="9525">
              <a:noFill/>
              <a:miter lim="800000"/>
              <a:headEnd/>
              <a:tailEnd/>
            </a:ln>
            <a:effectLst/>
          </p:spPr>
          <p:txBody>
            <a:bodyPr>
              <a:prstTxWarp prst="textNoShape">
                <a:avLst/>
              </a:prstTxWarp>
              <a:spAutoFit/>
            </a:bodyPr>
            <a:lstStyle/>
            <a:p>
              <a:pPr>
                <a:spcBef>
                  <a:spcPct val="50000"/>
                </a:spcBef>
              </a:pPr>
              <a:endParaRPr lang="en-US" sz="2000">
                <a:solidFill>
                  <a:schemeClr val="tx2"/>
                </a:solidFill>
                <a:latin typeface="Arial" pitchFamily="27"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838200" y="2133600"/>
            <a:ext cx="7543800" cy="3925888"/>
          </a:xfrm>
          <a:prstGeom prst="rect">
            <a:avLst/>
          </a:prstGeom>
          <a:noFill/>
          <a:ln w="9525">
            <a:noFill/>
            <a:miter lim="800000"/>
            <a:headEnd/>
            <a:tailEnd/>
          </a:ln>
          <a:effectLst/>
        </p:spPr>
        <p:txBody>
          <a:bodyPr>
            <a:prstTxWarp prst="textNoShape">
              <a:avLst/>
            </a:prstTxWarp>
            <a:spAutoFit/>
          </a:bodyPr>
          <a:lstStyle/>
          <a:p>
            <a:pPr eaLnBrk="1" hangingPunct="1">
              <a:lnSpc>
                <a:spcPct val="150000"/>
              </a:lnSpc>
              <a:buClr>
                <a:srgbClr val="FF0000"/>
              </a:buClr>
              <a:buSzPct val="70000"/>
              <a:buFont typeface="Wingdings" charset="2"/>
              <a:buChar char="Ø"/>
            </a:pPr>
            <a:r>
              <a:rPr lang="en-US" sz="2400" dirty="0" smtClean="0">
                <a:latin typeface="Arial" pitchFamily="27" charset="0"/>
              </a:rPr>
              <a:t> Small </a:t>
            </a:r>
            <a:r>
              <a:rPr lang="en-US" sz="2400" dirty="0">
                <a:latin typeface="Arial" pitchFamily="27" charset="0"/>
              </a:rPr>
              <a:t>size </a:t>
            </a:r>
            <a:endParaRPr lang="en-US" sz="2400" dirty="0" smtClean="0">
              <a:latin typeface="Arial" pitchFamily="27" charset="0"/>
            </a:endParaRPr>
          </a:p>
          <a:p>
            <a:pPr eaLnBrk="1" hangingPunct="1">
              <a:lnSpc>
                <a:spcPct val="150000"/>
              </a:lnSpc>
              <a:buClr>
                <a:srgbClr val="FF0000"/>
              </a:buClr>
              <a:buSzPct val="70000"/>
              <a:buFont typeface="Wingdings" charset="2"/>
              <a:buChar char="Ø"/>
            </a:pPr>
            <a:r>
              <a:rPr lang="en-US" sz="2400" dirty="0" smtClean="0">
                <a:latin typeface="Arial" pitchFamily="27" charset="0"/>
              </a:rPr>
              <a:t> Origin </a:t>
            </a:r>
            <a:r>
              <a:rPr lang="en-US" sz="2400" dirty="0">
                <a:latin typeface="Arial" pitchFamily="27" charset="0"/>
              </a:rPr>
              <a:t>of replication</a:t>
            </a:r>
            <a:endParaRPr lang="en-US" sz="2400" dirty="0" smtClean="0">
              <a:latin typeface="Arial" pitchFamily="27" charset="0"/>
            </a:endParaRPr>
          </a:p>
          <a:p>
            <a:pPr eaLnBrk="1" hangingPunct="1">
              <a:lnSpc>
                <a:spcPct val="150000"/>
              </a:lnSpc>
              <a:buClr>
                <a:srgbClr val="FF0000"/>
              </a:buClr>
              <a:buSzPct val="70000"/>
              <a:buFont typeface="Wingdings" charset="2"/>
              <a:buChar char="Ø"/>
            </a:pPr>
            <a:r>
              <a:rPr lang="en-US" sz="2400" dirty="0" smtClean="0">
                <a:latin typeface="Arial" pitchFamily="27" charset="0"/>
              </a:rPr>
              <a:t> Multiple </a:t>
            </a:r>
            <a:r>
              <a:rPr lang="en-US" sz="2400" dirty="0">
                <a:latin typeface="Arial" pitchFamily="27" charset="0"/>
              </a:rPr>
              <a:t>cloning site (MCS)</a:t>
            </a:r>
            <a:endParaRPr lang="en-US" sz="2400" dirty="0" smtClean="0">
              <a:latin typeface="Arial" pitchFamily="27" charset="0"/>
            </a:endParaRPr>
          </a:p>
          <a:p>
            <a:pPr eaLnBrk="1" hangingPunct="1">
              <a:lnSpc>
                <a:spcPct val="150000"/>
              </a:lnSpc>
              <a:buClr>
                <a:srgbClr val="FF0000"/>
              </a:buClr>
              <a:buSzPct val="70000"/>
              <a:buFont typeface="Wingdings" charset="2"/>
              <a:buChar char="Ø"/>
            </a:pPr>
            <a:r>
              <a:rPr lang="en-US" sz="2400" dirty="0" smtClean="0">
                <a:latin typeface="Arial" pitchFamily="27" charset="0"/>
              </a:rPr>
              <a:t> Selectable </a:t>
            </a:r>
            <a:r>
              <a:rPr lang="en-US" sz="2400" dirty="0">
                <a:latin typeface="Arial" pitchFamily="27" charset="0"/>
              </a:rPr>
              <a:t>marker genes</a:t>
            </a:r>
            <a:endParaRPr lang="en-US" sz="2400" dirty="0" smtClean="0">
              <a:latin typeface="Arial" pitchFamily="27" charset="0"/>
            </a:endParaRPr>
          </a:p>
          <a:p>
            <a:pPr eaLnBrk="1" hangingPunct="1">
              <a:lnSpc>
                <a:spcPct val="150000"/>
              </a:lnSpc>
              <a:buClr>
                <a:srgbClr val="FF0000"/>
              </a:buClr>
              <a:buSzPct val="70000"/>
              <a:buFont typeface="Wingdings" charset="2"/>
              <a:buChar char="Ø"/>
            </a:pPr>
            <a:r>
              <a:rPr lang="en-US" sz="2400" dirty="0" smtClean="0">
                <a:latin typeface="Arial" pitchFamily="27" charset="0"/>
              </a:rPr>
              <a:t> Some </a:t>
            </a:r>
            <a:r>
              <a:rPr lang="en-US" sz="2400" dirty="0">
                <a:latin typeface="Arial" pitchFamily="27" charset="0"/>
              </a:rPr>
              <a:t>are expression vectors and have sequences that allow RNA polymerase to transcribe genes</a:t>
            </a:r>
            <a:endParaRPr lang="en-US" sz="2400" dirty="0" smtClean="0">
              <a:latin typeface="Arial" pitchFamily="27" charset="0"/>
            </a:endParaRPr>
          </a:p>
          <a:p>
            <a:pPr eaLnBrk="1" hangingPunct="1">
              <a:lnSpc>
                <a:spcPct val="150000"/>
              </a:lnSpc>
              <a:buClr>
                <a:srgbClr val="FF0000"/>
              </a:buClr>
              <a:buSzPct val="70000"/>
              <a:buFont typeface="Wingdings" charset="2"/>
              <a:buChar char="Ø"/>
            </a:pPr>
            <a:r>
              <a:rPr lang="en-US" sz="2400" dirty="0" smtClean="0">
                <a:latin typeface="Arial" pitchFamily="27" charset="0"/>
              </a:rPr>
              <a:t> DNA </a:t>
            </a:r>
            <a:r>
              <a:rPr lang="en-US" sz="2400" dirty="0">
                <a:latin typeface="Arial" pitchFamily="27" charset="0"/>
              </a:rPr>
              <a:t>sequencing primers</a:t>
            </a:r>
          </a:p>
        </p:txBody>
      </p:sp>
      <p:sp>
        <p:nvSpPr>
          <p:cNvPr id="44035" name="Text Box 3"/>
          <p:cNvSpPr txBox="1">
            <a:spLocks noChangeArrowheads="1"/>
          </p:cNvSpPr>
          <p:nvPr/>
        </p:nvSpPr>
        <p:spPr bwMode="auto">
          <a:xfrm>
            <a:off x="685800" y="457200"/>
            <a:ext cx="7924800" cy="1569660"/>
          </a:xfrm>
          <a:prstGeom prst="rect">
            <a:avLst/>
          </a:prstGeom>
          <a:noFill/>
          <a:ln w="9525">
            <a:noFill/>
            <a:miter lim="800000"/>
            <a:headEnd/>
            <a:tailEnd/>
          </a:ln>
          <a:effectLst/>
        </p:spPr>
        <p:txBody>
          <a:bodyPr wrap="square">
            <a:prstTxWarp prst="textNoShape">
              <a:avLst/>
            </a:prstTxWarp>
            <a:spAutoFit/>
          </a:bodyPr>
          <a:lstStyle/>
          <a:p>
            <a:pPr algn="ctr" eaLnBrk="1" hangingPunct="1"/>
            <a:r>
              <a:rPr lang="en-US" sz="4800" b="1" dirty="0">
                <a:latin typeface="Arial" pitchFamily="27" charset="0"/>
              </a:rPr>
              <a:t>Features of</a:t>
            </a:r>
            <a:r>
              <a:rPr lang="en-US" sz="4800" b="1" dirty="0" smtClean="0">
                <a:latin typeface="Arial" pitchFamily="27" charset="0"/>
              </a:rPr>
              <a:t> Many Modern </a:t>
            </a:r>
            <a:r>
              <a:rPr lang="en-US" sz="4800" b="1" dirty="0">
                <a:latin typeface="Arial" pitchFamily="27" charset="0"/>
              </a:rPr>
              <a:t>Plasmids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04800" y="685800"/>
            <a:ext cx="8610600" cy="533400"/>
          </a:xfrm>
          <a:prstGeom prst="rect">
            <a:avLst/>
          </a:prstGeom>
          <a:noFill/>
          <a:ln w="9525">
            <a:noFill/>
            <a:miter lim="800000"/>
            <a:headEnd/>
            <a:tailEnd/>
          </a:ln>
          <a:effectLst/>
        </p:spPr>
        <p:txBody>
          <a:bodyPr lIns="92075" tIns="46038" rIns="92075" bIns="46038" anchor="ctr">
            <a:prstTxWarp prst="textNoShape">
              <a:avLst/>
            </a:prstTxWarp>
          </a:bodyPr>
          <a:lstStyle/>
          <a:p>
            <a:pPr algn="ctr" eaLnBrk="1" hangingPunct="1"/>
            <a:r>
              <a:rPr lang="en-US" sz="4800" b="1" dirty="0">
                <a:solidFill>
                  <a:schemeClr val="tx2"/>
                </a:solidFill>
                <a:latin typeface="Arial" pitchFamily="27" charset="0"/>
              </a:rPr>
              <a:t>The Major Limitation of Cloning in Plasmids</a:t>
            </a:r>
          </a:p>
        </p:txBody>
      </p:sp>
      <p:sp>
        <p:nvSpPr>
          <p:cNvPr id="46083" name="Rectangle 3"/>
          <p:cNvSpPr>
            <a:spLocks noChangeArrowheads="1"/>
          </p:cNvSpPr>
          <p:nvPr/>
        </p:nvSpPr>
        <p:spPr bwMode="auto">
          <a:xfrm>
            <a:off x="609600" y="2133600"/>
            <a:ext cx="8001000" cy="31242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ts val="1800"/>
              </a:spcBef>
              <a:spcAft>
                <a:spcPts val="0"/>
              </a:spcAft>
              <a:buClr>
                <a:schemeClr val="tx2"/>
              </a:buClr>
              <a:buSzPct val="70000"/>
              <a:buFont typeface="Wingdings" pitchFamily="27" charset="2"/>
              <a:buChar char="¡"/>
            </a:pPr>
            <a:r>
              <a:rPr lang="en-US" b="1" dirty="0">
                <a:latin typeface="Helvetica"/>
              </a:rPr>
              <a:t>Upper limit for clone DNA size is 12 kb</a:t>
            </a:r>
          </a:p>
          <a:p>
            <a:pPr marL="342900" indent="-342900" eaLnBrk="1" hangingPunct="1">
              <a:spcBef>
                <a:spcPts val="1800"/>
              </a:spcBef>
              <a:spcAft>
                <a:spcPts val="0"/>
              </a:spcAft>
              <a:buClr>
                <a:schemeClr val="tx2"/>
              </a:buClr>
              <a:buSzPct val="70000"/>
              <a:buFont typeface="Wingdings" pitchFamily="27" charset="2"/>
              <a:buChar char="¡"/>
            </a:pPr>
            <a:r>
              <a:rPr lang="en-US" b="1" dirty="0">
                <a:latin typeface="Helvetica"/>
              </a:rPr>
              <a:t>Requires the preparation of “competent” host cells</a:t>
            </a:r>
          </a:p>
          <a:p>
            <a:pPr marL="342900" indent="-342900" eaLnBrk="1" hangingPunct="1">
              <a:spcBef>
                <a:spcPts val="1800"/>
              </a:spcBef>
              <a:spcAft>
                <a:spcPts val="0"/>
              </a:spcAft>
              <a:buClr>
                <a:schemeClr val="tx2"/>
              </a:buClr>
              <a:buSzPct val="70000"/>
              <a:buFont typeface="Wingdings" pitchFamily="27" charset="2"/>
              <a:buChar char="¡"/>
            </a:pPr>
            <a:r>
              <a:rPr lang="en-US" b="1" dirty="0">
                <a:latin typeface="Helvetica"/>
              </a:rPr>
              <a:t>Inefficient for generating genomic libraries as overlapping regions needed to place in proper sequence</a:t>
            </a:r>
          </a:p>
          <a:p>
            <a:pPr marL="342900" indent="-342900" eaLnBrk="1" hangingPunct="1">
              <a:spcBef>
                <a:spcPts val="1800"/>
              </a:spcBef>
              <a:spcAft>
                <a:spcPts val="0"/>
              </a:spcAft>
              <a:buClr>
                <a:schemeClr val="tx2"/>
              </a:buClr>
              <a:buSzPct val="70000"/>
              <a:buFont typeface="Wingdings" pitchFamily="27" charset="2"/>
              <a:buChar char="¡"/>
            </a:pPr>
            <a:r>
              <a:rPr lang="en-US" b="1" dirty="0">
                <a:latin typeface="Helvetica"/>
              </a:rPr>
              <a:t>Preference for smaller clones to be transformed</a:t>
            </a:r>
          </a:p>
          <a:p>
            <a:pPr marL="342900" indent="-342900" eaLnBrk="1" hangingPunct="1">
              <a:spcBef>
                <a:spcPts val="1800"/>
              </a:spcBef>
              <a:spcAft>
                <a:spcPts val="0"/>
              </a:spcAft>
              <a:buClr>
                <a:schemeClr val="tx2"/>
              </a:buClr>
              <a:buSzPct val="70000"/>
              <a:buFont typeface="Wingdings" pitchFamily="27" charset="2"/>
              <a:buChar char="¡"/>
            </a:pPr>
            <a:r>
              <a:rPr lang="en-US" b="1" dirty="0">
                <a:latin typeface="Helvetica"/>
              </a:rPr>
              <a:t>If it is an expression vector there are often limitations regarding eukaryotic </a:t>
            </a:r>
            <a:r>
              <a:rPr lang="en-US" b="1" dirty="0" smtClean="0">
                <a:latin typeface="Helvetica"/>
              </a:rPr>
              <a:t>protein expression</a:t>
            </a:r>
            <a:endParaRPr lang="en-US" b="1" dirty="0">
              <a:latin typeface="Helvetica"/>
            </a:endParaRPr>
          </a:p>
          <a:p>
            <a:pPr marL="342900" indent="-342900" eaLnBrk="1" hangingPunct="1">
              <a:spcBef>
                <a:spcPts val="1800"/>
              </a:spcBef>
              <a:spcAft>
                <a:spcPts val="0"/>
              </a:spcAft>
              <a:buClr>
                <a:schemeClr val="tx2"/>
              </a:buClr>
              <a:buSzPct val="70000"/>
              <a:buFont typeface="Wingdings" pitchFamily="27" charset="2"/>
              <a:buChar char="¡"/>
            </a:pPr>
            <a:endParaRPr lang="en-US" b="1" dirty="0">
              <a:latin typeface="Helvetic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609600"/>
            <a:ext cx="7772400" cy="457200"/>
          </a:xfrm>
          <a:prstGeom prst="rect">
            <a:avLst/>
          </a:prstGeom>
          <a:noFill/>
          <a:ln w="9525">
            <a:noFill/>
            <a:miter lim="800000"/>
            <a:headEnd/>
            <a:tailEnd/>
          </a:ln>
          <a:effectLst/>
        </p:spPr>
        <p:txBody>
          <a:bodyPr lIns="92075" tIns="46038" rIns="92075" bIns="46038" anchor="ctr">
            <a:prstTxWarp prst="textNoShape">
              <a:avLst/>
            </a:prstTxWarp>
          </a:bodyPr>
          <a:lstStyle/>
          <a:p>
            <a:pPr algn="ctr" eaLnBrk="1" hangingPunct="1"/>
            <a:r>
              <a:rPr lang="en-US" sz="4800" b="1" dirty="0" smtClean="0">
                <a:solidFill>
                  <a:schemeClr val="tx2"/>
                </a:solidFill>
                <a:latin typeface="Arial" pitchFamily="27" charset="0"/>
              </a:rPr>
              <a:t>Lambda</a:t>
            </a:r>
            <a:endParaRPr lang="en-US" sz="4800" b="1" dirty="0">
              <a:solidFill>
                <a:schemeClr val="tx2"/>
              </a:solidFill>
              <a:latin typeface="Arial" pitchFamily="27" charset="0"/>
            </a:endParaRPr>
          </a:p>
        </p:txBody>
      </p:sp>
      <p:sp>
        <p:nvSpPr>
          <p:cNvPr id="58371" name="Rectangle 3"/>
          <p:cNvSpPr>
            <a:spLocks noChangeArrowheads="1"/>
          </p:cNvSpPr>
          <p:nvPr/>
        </p:nvSpPr>
        <p:spPr bwMode="auto">
          <a:xfrm>
            <a:off x="609600" y="1676400"/>
            <a:ext cx="7772400" cy="16764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ts val="1776"/>
              </a:spcBef>
              <a:buClr>
                <a:schemeClr val="tx2"/>
              </a:buClr>
              <a:buSzPct val="70000"/>
              <a:buFont typeface="Wingdings" pitchFamily="27" charset="2"/>
              <a:buChar char="¡"/>
            </a:pPr>
            <a:r>
              <a:rPr lang="en-US" dirty="0">
                <a:latin typeface="Helvetica"/>
              </a:rPr>
              <a:t>Larger insert size</a:t>
            </a:r>
          </a:p>
          <a:p>
            <a:pPr marL="342900" indent="-342900" eaLnBrk="1" hangingPunct="1">
              <a:spcBef>
                <a:spcPts val="1776"/>
              </a:spcBef>
              <a:buClr>
                <a:schemeClr val="tx2"/>
              </a:buClr>
              <a:buSzPct val="70000"/>
              <a:buFont typeface="Wingdings" pitchFamily="27" charset="2"/>
              <a:buChar char="¡"/>
            </a:pPr>
            <a:r>
              <a:rPr lang="en-US" dirty="0">
                <a:latin typeface="Helvetica"/>
              </a:rPr>
              <a:t>Introducing phage DNA into </a:t>
            </a:r>
            <a:r>
              <a:rPr lang="en-US" i="1" dirty="0" err="1">
                <a:latin typeface="Helvetica"/>
              </a:rPr>
              <a:t>E.coli</a:t>
            </a:r>
            <a:r>
              <a:rPr lang="en-US" dirty="0">
                <a:latin typeface="Helvetica"/>
              </a:rPr>
              <a:t> by phage infection is much more efficient than transforming </a:t>
            </a:r>
            <a:r>
              <a:rPr lang="en-US" i="1" dirty="0" err="1">
                <a:latin typeface="Helvetica"/>
              </a:rPr>
              <a:t>E.coli</a:t>
            </a:r>
            <a:r>
              <a:rPr lang="en-US" dirty="0">
                <a:latin typeface="Helvetica"/>
              </a:rPr>
              <a:t> with plasmid </a:t>
            </a:r>
            <a:r>
              <a:rPr lang="en-US" dirty="0" smtClean="0">
                <a:latin typeface="Helvetica"/>
              </a:rPr>
              <a:t>DNA</a:t>
            </a:r>
          </a:p>
          <a:p>
            <a:pPr marL="342900" indent="-342900">
              <a:spcBef>
                <a:spcPts val="1776"/>
              </a:spcBef>
              <a:buClr>
                <a:schemeClr val="tx2"/>
              </a:buClr>
              <a:buSzPct val="70000"/>
              <a:buFont typeface="Wingdings" pitchFamily="27" charset="2"/>
              <a:buChar char="¡"/>
            </a:pPr>
            <a:r>
              <a:rPr lang="en-US" dirty="0" smtClean="0">
                <a:latin typeface="Helvetica"/>
              </a:rPr>
              <a:t>Have to work with plaques</a:t>
            </a:r>
          </a:p>
          <a:p>
            <a:pPr marL="342900" indent="-342900" eaLnBrk="1" hangingPunct="1">
              <a:spcBef>
                <a:spcPct val="20000"/>
              </a:spcBef>
              <a:buClr>
                <a:schemeClr val="tx2"/>
              </a:buClr>
              <a:buSzPct val="70000"/>
              <a:buFont typeface="Wingdings" pitchFamily="27" charset="2"/>
              <a:buChar char="¡"/>
            </a:pPr>
            <a:endParaRPr lang="en-US" dirty="0">
              <a:latin typeface="Helvetica"/>
            </a:endParaRPr>
          </a:p>
        </p:txBody>
      </p:sp>
      <p:pic>
        <p:nvPicPr>
          <p:cNvPr id="58374" name="Picture 6"/>
          <p:cNvPicPr>
            <a:picLocks noChangeAspect="1" noChangeArrowheads="1"/>
          </p:cNvPicPr>
          <p:nvPr/>
        </p:nvPicPr>
        <p:blipFill>
          <a:blip r:embed="rId3"/>
          <a:srcRect/>
          <a:stretch>
            <a:fillRect/>
          </a:stretch>
        </p:blipFill>
        <p:spPr bwMode="auto">
          <a:xfrm>
            <a:off x="4724400" y="3581400"/>
            <a:ext cx="4100513" cy="2665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29" name="Rectangle 13"/>
          <p:cNvSpPr>
            <a:spLocks noChangeArrowheads="1"/>
          </p:cNvSpPr>
          <p:nvPr/>
        </p:nvSpPr>
        <p:spPr bwMode="auto">
          <a:xfrm>
            <a:off x="609600" y="1219200"/>
            <a:ext cx="4648200" cy="41148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eaLnBrk="1" hangingPunct="1">
              <a:spcBef>
                <a:spcPts val="1680"/>
              </a:spcBef>
              <a:buClr>
                <a:schemeClr val="tx2"/>
              </a:buClr>
              <a:buSzPct val="70000"/>
              <a:buFont typeface="Wingdings" pitchFamily="27" charset="2"/>
              <a:buChar char="¡"/>
            </a:pPr>
            <a:r>
              <a:rPr lang="en-US" sz="2000" dirty="0">
                <a:latin typeface="Helvetica"/>
              </a:rPr>
              <a:t>Hybrid vectors: plasmids that contain </a:t>
            </a:r>
            <a:r>
              <a:rPr lang="en-US" sz="2000" dirty="0" err="1">
                <a:latin typeface="Helvetica"/>
              </a:rPr>
              <a:t>bacteriophage</a:t>
            </a:r>
            <a:r>
              <a:rPr lang="en-US" sz="2000" dirty="0">
                <a:latin typeface="Helvetica"/>
              </a:rPr>
              <a:t> lambda </a:t>
            </a:r>
            <a:r>
              <a:rPr lang="en-US" sz="2000" dirty="0" err="1">
                <a:solidFill>
                  <a:srgbClr val="FF0000"/>
                </a:solidFill>
                <a:latin typeface="Helvetica"/>
              </a:rPr>
              <a:t>cos</a:t>
            </a:r>
            <a:r>
              <a:rPr lang="en-US" sz="2000" dirty="0">
                <a:solidFill>
                  <a:srgbClr val="FF0000"/>
                </a:solidFill>
                <a:latin typeface="Helvetica"/>
              </a:rPr>
              <a:t> sites</a:t>
            </a:r>
          </a:p>
          <a:p>
            <a:pPr marL="342900" indent="-342900" eaLnBrk="1" hangingPunct="1">
              <a:spcBef>
                <a:spcPts val="1680"/>
              </a:spcBef>
              <a:buClr>
                <a:schemeClr val="tx2"/>
              </a:buClr>
              <a:buSzPct val="70000"/>
              <a:buFont typeface="Wingdings" pitchFamily="27" charset="2"/>
              <a:buChar char="¡"/>
            </a:pPr>
            <a:r>
              <a:rPr lang="en-US" sz="2000" dirty="0">
                <a:latin typeface="Helvetica"/>
              </a:rPr>
              <a:t>DNA (~ 33-48 kb) cloned into restriction site, the </a:t>
            </a:r>
            <a:r>
              <a:rPr lang="en-US" sz="2000" dirty="0" err="1">
                <a:latin typeface="Helvetica"/>
              </a:rPr>
              <a:t>cosmid</a:t>
            </a:r>
            <a:r>
              <a:rPr lang="en-US" sz="2000" dirty="0">
                <a:latin typeface="Helvetica"/>
              </a:rPr>
              <a:t> packaged into viral particles and these phages used to infect </a:t>
            </a:r>
            <a:r>
              <a:rPr lang="en-US" sz="2000" i="1" dirty="0" err="1">
                <a:latin typeface="Helvetica"/>
              </a:rPr>
              <a:t>E.coli</a:t>
            </a:r>
            <a:endParaRPr lang="en-US" sz="2000" i="1" dirty="0">
              <a:latin typeface="Helvetica"/>
            </a:endParaRPr>
          </a:p>
          <a:p>
            <a:pPr marL="342900" indent="-342900" eaLnBrk="1" hangingPunct="1">
              <a:spcBef>
                <a:spcPts val="1680"/>
              </a:spcBef>
              <a:buClr>
                <a:schemeClr val="tx2"/>
              </a:buClr>
              <a:buSzPct val="70000"/>
              <a:buFont typeface="Wingdings" pitchFamily="27" charset="2"/>
              <a:buChar char="¡"/>
            </a:pPr>
            <a:r>
              <a:rPr lang="en-US" sz="2000" dirty="0" err="1">
                <a:latin typeface="Helvetica"/>
              </a:rPr>
              <a:t>Cosmid</a:t>
            </a:r>
            <a:r>
              <a:rPr lang="en-US" sz="2000" dirty="0">
                <a:latin typeface="Helvetica"/>
              </a:rPr>
              <a:t> can replicate in bacterial cell, so infected cells grow into normal colonies</a:t>
            </a:r>
          </a:p>
          <a:p>
            <a:pPr marL="342900" indent="-342900" eaLnBrk="1" hangingPunct="1">
              <a:spcBef>
                <a:spcPts val="1680"/>
              </a:spcBef>
              <a:buClr>
                <a:schemeClr val="tx2"/>
              </a:buClr>
              <a:buSzPct val="70000"/>
              <a:buFont typeface="Wingdings" pitchFamily="27" charset="2"/>
              <a:buChar char="¡"/>
            </a:pPr>
            <a:r>
              <a:rPr lang="en-US" sz="2000" dirty="0">
                <a:latin typeface="Helvetica"/>
              </a:rPr>
              <a:t>Insert DNA limited by the amount of DNA that can fit into phage capsule</a:t>
            </a:r>
          </a:p>
          <a:p>
            <a:pPr marL="342900" indent="-342900" eaLnBrk="1" hangingPunct="1">
              <a:spcBef>
                <a:spcPts val="1680"/>
              </a:spcBef>
              <a:buClr>
                <a:schemeClr val="tx2"/>
              </a:buClr>
              <a:buSzPct val="70000"/>
              <a:buFont typeface="Wingdings" pitchFamily="27" charset="2"/>
              <a:buChar char="¡"/>
            </a:pPr>
            <a:r>
              <a:rPr lang="en-US" sz="2000" dirty="0">
                <a:latin typeface="Helvetica"/>
              </a:rPr>
              <a:t>Somewhat unstable, difficult to maintain</a:t>
            </a:r>
          </a:p>
        </p:txBody>
      </p:sp>
      <p:grpSp>
        <p:nvGrpSpPr>
          <p:cNvPr id="2" name="Group 17"/>
          <p:cNvGrpSpPr>
            <a:grpSpLocks/>
          </p:cNvGrpSpPr>
          <p:nvPr/>
        </p:nvGrpSpPr>
        <p:grpSpPr bwMode="auto">
          <a:xfrm>
            <a:off x="5410200" y="1371600"/>
            <a:ext cx="3317875" cy="5073650"/>
            <a:chOff x="3504" y="336"/>
            <a:chExt cx="2090" cy="3196"/>
          </a:xfrm>
        </p:grpSpPr>
        <p:grpSp>
          <p:nvGrpSpPr>
            <p:cNvPr id="3" name="Group 2"/>
            <p:cNvGrpSpPr>
              <a:grpSpLocks/>
            </p:cNvGrpSpPr>
            <p:nvPr/>
          </p:nvGrpSpPr>
          <p:grpSpPr bwMode="auto">
            <a:xfrm>
              <a:off x="3504" y="336"/>
              <a:ext cx="2090" cy="2208"/>
              <a:chOff x="3503" y="816"/>
              <a:chExt cx="2090" cy="2208"/>
            </a:xfrm>
          </p:grpSpPr>
          <p:sp>
            <p:nvSpPr>
              <p:cNvPr id="60419" name="Oval 3"/>
              <p:cNvSpPr>
                <a:spLocks noChangeArrowheads="1"/>
              </p:cNvSpPr>
              <p:nvPr/>
            </p:nvSpPr>
            <p:spPr bwMode="auto">
              <a:xfrm>
                <a:off x="3504" y="816"/>
                <a:ext cx="1824" cy="1776"/>
              </a:xfrm>
              <a:prstGeom prst="ellipse">
                <a:avLst/>
              </a:prstGeom>
              <a:noFill/>
              <a:ln w="381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60420" name="Rectangle 4"/>
              <p:cNvSpPr>
                <a:spLocks noChangeArrowheads="1"/>
              </p:cNvSpPr>
              <p:nvPr/>
            </p:nvSpPr>
            <p:spPr bwMode="auto">
              <a:xfrm rot="-153235">
                <a:off x="4368" y="2496"/>
                <a:ext cx="192" cy="144"/>
              </a:xfrm>
              <a:prstGeom prst="rect">
                <a:avLst/>
              </a:prstGeom>
              <a:solidFill>
                <a:srgbClr val="FF3300"/>
              </a:solidFill>
              <a:ln w="12700" cap="sq">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60421" name="Text Box 5"/>
              <p:cNvSpPr txBox="1">
                <a:spLocks noChangeArrowheads="1"/>
              </p:cNvSpPr>
              <p:nvPr/>
            </p:nvSpPr>
            <p:spPr bwMode="auto">
              <a:xfrm>
                <a:off x="4254" y="2208"/>
                <a:ext cx="432" cy="288"/>
              </a:xfrm>
              <a:prstGeom prst="rect">
                <a:avLst/>
              </a:prstGeom>
              <a:noFill/>
              <a:ln w="12700" cap="sq">
                <a:noFill/>
                <a:miter lim="800000"/>
                <a:headEnd type="none" w="sm" len="sm"/>
                <a:tailEnd type="none" w="sm" len="sm"/>
              </a:ln>
              <a:effectLst/>
            </p:spPr>
            <p:txBody>
              <a:bodyPr>
                <a:prstTxWarp prst="textNoShape">
                  <a:avLst/>
                </a:prstTxWarp>
                <a:spAutoFit/>
              </a:bodyPr>
              <a:lstStyle/>
              <a:p>
                <a:pPr eaLnBrk="1" hangingPunct="1">
                  <a:spcBef>
                    <a:spcPct val="50000"/>
                  </a:spcBef>
                </a:pPr>
                <a:r>
                  <a:rPr lang="en-US" sz="2400">
                    <a:latin typeface="Arial" pitchFamily="27" charset="0"/>
                  </a:rPr>
                  <a:t>cos</a:t>
                </a:r>
              </a:p>
            </p:txBody>
          </p:sp>
          <p:sp>
            <p:nvSpPr>
              <p:cNvPr id="60422" name="Text Box 6"/>
              <p:cNvSpPr txBox="1">
                <a:spLocks noChangeArrowheads="1"/>
              </p:cNvSpPr>
              <p:nvPr/>
            </p:nvSpPr>
            <p:spPr bwMode="auto">
              <a:xfrm>
                <a:off x="3656" y="1639"/>
                <a:ext cx="485" cy="288"/>
              </a:xfrm>
              <a:prstGeom prst="rect">
                <a:avLst/>
              </a:prstGeom>
              <a:noFill/>
              <a:ln w="12700" cap="sq">
                <a:noFill/>
                <a:miter lim="800000"/>
                <a:headEnd type="none" w="sm" len="sm"/>
                <a:tailEnd type="none" w="sm" len="sm"/>
              </a:ln>
              <a:effectLst/>
            </p:spPr>
            <p:txBody>
              <a:bodyPr wrap="none">
                <a:prstTxWarp prst="textNoShape">
                  <a:avLst/>
                </a:prstTxWarp>
                <a:spAutoFit/>
              </a:bodyPr>
              <a:lstStyle/>
              <a:p>
                <a:pPr eaLnBrk="1" hangingPunct="1"/>
                <a:r>
                  <a:rPr lang="en-US" sz="2400">
                    <a:latin typeface="Arial" pitchFamily="27" charset="0"/>
                  </a:rPr>
                  <a:t>Tet</a:t>
                </a:r>
                <a:r>
                  <a:rPr lang="en-US" sz="2400" baseline="30000">
                    <a:latin typeface="Arial" pitchFamily="27" charset="0"/>
                  </a:rPr>
                  <a:t>R</a:t>
                </a:r>
              </a:p>
            </p:txBody>
          </p:sp>
          <p:sp>
            <p:nvSpPr>
              <p:cNvPr id="60423" name="Line 7"/>
              <p:cNvSpPr>
                <a:spLocks noChangeShapeType="1"/>
              </p:cNvSpPr>
              <p:nvPr/>
            </p:nvSpPr>
            <p:spPr bwMode="auto">
              <a:xfrm>
                <a:off x="4320" y="2448"/>
                <a:ext cx="0" cy="288"/>
              </a:xfrm>
              <a:prstGeom prst="line">
                <a:avLst/>
              </a:prstGeom>
              <a:noFill/>
              <a:ln w="12700" cap="sq">
                <a:solidFill>
                  <a:schemeClr val="tx1"/>
                </a:solidFill>
                <a:round/>
                <a:headEnd type="none" w="sm" len="sm"/>
                <a:tailEnd type="none" w="sm" len="sm"/>
              </a:ln>
              <a:effectLst/>
            </p:spPr>
            <p:txBody>
              <a:bodyPr>
                <a:prstTxWarp prst="textNoShape">
                  <a:avLst/>
                </a:prstTxWarp>
              </a:bodyPr>
              <a:lstStyle/>
              <a:p>
                <a:endParaRPr lang="en-US"/>
              </a:p>
            </p:txBody>
          </p:sp>
          <p:sp>
            <p:nvSpPr>
              <p:cNvPr id="60424" name="Text Box 8"/>
              <p:cNvSpPr txBox="1">
                <a:spLocks noChangeArrowheads="1"/>
              </p:cNvSpPr>
              <p:nvPr/>
            </p:nvSpPr>
            <p:spPr bwMode="auto">
              <a:xfrm>
                <a:off x="3936" y="2736"/>
                <a:ext cx="816" cy="288"/>
              </a:xfrm>
              <a:prstGeom prst="rect">
                <a:avLst/>
              </a:prstGeom>
              <a:noFill/>
              <a:ln w="12700" cap="sq">
                <a:noFill/>
                <a:miter lim="800000"/>
                <a:headEnd type="none" w="sm" len="sm"/>
                <a:tailEnd type="none" w="sm" len="sm"/>
              </a:ln>
              <a:effectLst/>
            </p:spPr>
            <p:txBody>
              <a:bodyPr>
                <a:prstTxWarp prst="textNoShape">
                  <a:avLst/>
                </a:prstTxWarp>
                <a:spAutoFit/>
              </a:bodyPr>
              <a:lstStyle/>
              <a:p>
                <a:pPr eaLnBrk="1" hangingPunct="1">
                  <a:spcBef>
                    <a:spcPct val="50000"/>
                  </a:spcBef>
                </a:pPr>
                <a:r>
                  <a:rPr lang="en-US" sz="2400" i="1">
                    <a:latin typeface="Arial" pitchFamily="27" charset="0"/>
                  </a:rPr>
                  <a:t>Eco</a:t>
                </a:r>
                <a:r>
                  <a:rPr lang="en-US" sz="2400">
                    <a:latin typeface="Arial" pitchFamily="27" charset="0"/>
                  </a:rPr>
                  <a:t>RI</a:t>
                </a:r>
              </a:p>
            </p:txBody>
          </p:sp>
          <p:sp>
            <p:nvSpPr>
              <p:cNvPr id="60425" name="Text Box 9"/>
              <p:cNvSpPr txBox="1">
                <a:spLocks noChangeArrowheads="1"/>
              </p:cNvSpPr>
              <p:nvPr/>
            </p:nvSpPr>
            <p:spPr bwMode="auto">
              <a:xfrm>
                <a:off x="4080" y="1427"/>
                <a:ext cx="746" cy="288"/>
              </a:xfrm>
              <a:prstGeom prst="rect">
                <a:avLst/>
              </a:prstGeom>
              <a:noFill/>
              <a:ln w="12700" cap="sq">
                <a:noFill/>
                <a:miter lim="800000"/>
                <a:headEnd type="none" w="sm" len="sm"/>
                <a:tailEnd type="none" w="sm" len="sm"/>
              </a:ln>
              <a:effectLst/>
            </p:spPr>
            <p:txBody>
              <a:bodyPr wrap="none">
                <a:prstTxWarp prst="textNoShape">
                  <a:avLst/>
                </a:prstTxWarp>
                <a:spAutoFit/>
              </a:bodyPr>
              <a:lstStyle/>
              <a:p>
                <a:pPr eaLnBrk="1" hangingPunct="1"/>
                <a:r>
                  <a:rPr lang="en-US" sz="2400">
                    <a:latin typeface="Arial" pitchFamily="27" charset="0"/>
                  </a:rPr>
                  <a:t>21.5 kb</a:t>
                </a:r>
              </a:p>
            </p:txBody>
          </p:sp>
          <p:sp>
            <p:nvSpPr>
              <p:cNvPr id="60426" name="AutoShape 10"/>
              <p:cNvSpPr>
                <a:spLocks noChangeArrowheads="1"/>
              </p:cNvSpPr>
              <p:nvPr/>
            </p:nvSpPr>
            <p:spPr bwMode="auto">
              <a:xfrm rot="3530365">
                <a:off x="3687" y="960"/>
                <a:ext cx="1632" cy="1584"/>
              </a:xfrm>
              <a:custGeom>
                <a:avLst/>
                <a:gdLst>
                  <a:gd name="G0" fmla="+- 9796 0 0"/>
                  <a:gd name="G1" fmla="+- -6920389 0 0"/>
                  <a:gd name="G2" fmla="+- 0 0 -6920389"/>
                  <a:gd name="T0" fmla="*/ 0 256 1"/>
                  <a:gd name="T1" fmla="*/ 180 256 1"/>
                  <a:gd name="G3" fmla="+- -6920389 T0 T1"/>
                  <a:gd name="T2" fmla="*/ 0 256 1"/>
                  <a:gd name="T3" fmla="*/ 90 256 1"/>
                  <a:gd name="G4" fmla="+- -6920389 T2 T3"/>
                  <a:gd name="G5" fmla="*/ G4 2 1"/>
                  <a:gd name="T4" fmla="*/ 90 256 1"/>
                  <a:gd name="T5" fmla="*/ 0 256 1"/>
                  <a:gd name="G6" fmla="+- -6920389 T4 T5"/>
                  <a:gd name="G7" fmla="*/ G6 2 1"/>
                  <a:gd name="G8" fmla="abs -69203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96"/>
                  <a:gd name="G18" fmla="*/ 9796 1 2"/>
                  <a:gd name="G19" fmla="+- G18 5400 0"/>
                  <a:gd name="G20" fmla="cos G19 -6920389"/>
                  <a:gd name="G21" fmla="sin G19 -6920389"/>
                  <a:gd name="G22" fmla="+- G20 10800 0"/>
                  <a:gd name="G23" fmla="+- G21 10800 0"/>
                  <a:gd name="G24" fmla="+- 10800 0 G20"/>
                  <a:gd name="G25" fmla="+- 9796 10800 0"/>
                  <a:gd name="G26" fmla="?: G9 G17 G25"/>
                  <a:gd name="G27" fmla="?: G9 0 21600"/>
                  <a:gd name="G28" fmla="cos 10800 -6920389"/>
                  <a:gd name="G29" fmla="sin 10800 -6920389"/>
                  <a:gd name="G30" fmla="sin 9796 -6920389"/>
                  <a:gd name="G31" fmla="+- G28 10800 0"/>
                  <a:gd name="G32" fmla="+- G29 10800 0"/>
                  <a:gd name="G33" fmla="+- G30 10800 0"/>
                  <a:gd name="G34" fmla="?: G4 0 G31"/>
                  <a:gd name="G35" fmla="?: -6920389 G34 0"/>
                  <a:gd name="G36" fmla="?: G6 G35 G31"/>
                  <a:gd name="G37" fmla="+- 21600 0 G36"/>
                  <a:gd name="G38" fmla="?: G4 0 G33"/>
                  <a:gd name="G39" fmla="?: -6920389 G38 G32"/>
                  <a:gd name="G40" fmla="?: G6 G39 0"/>
                  <a:gd name="G41" fmla="?: G4 G32 21600"/>
                  <a:gd name="G42" fmla="?: G6 G41 G33"/>
                  <a:gd name="T12" fmla="*/ 10800 w 21600"/>
                  <a:gd name="T13" fmla="*/ 0 h 21600"/>
                  <a:gd name="T14" fmla="*/ 8031 w 21600"/>
                  <a:gd name="T15" fmla="*/ 881 h 21600"/>
                  <a:gd name="T16" fmla="*/ 10800 w 21600"/>
                  <a:gd name="T17" fmla="*/ 1004 h 21600"/>
                  <a:gd name="T18" fmla="*/ 13569 w 21600"/>
                  <a:gd name="T19" fmla="*/ 88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66" y="1364"/>
                    </a:moveTo>
                    <a:cubicBezTo>
                      <a:pt x="9023" y="1125"/>
                      <a:pt x="9909" y="1003"/>
                      <a:pt x="10800" y="1004"/>
                    </a:cubicBezTo>
                    <a:cubicBezTo>
                      <a:pt x="11690" y="1004"/>
                      <a:pt x="12576" y="1125"/>
                      <a:pt x="13433" y="1364"/>
                    </a:cubicBezTo>
                    <a:lnTo>
                      <a:pt x="13703" y="397"/>
                    </a:lnTo>
                    <a:cubicBezTo>
                      <a:pt x="12758" y="133"/>
                      <a:pt x="11781" y="-1"/>
                      <a:pt x="10799" y="0"/>
                    </a:cubicBezTo>
                    <a:cubicBezTo>
                      <a:pt x="9818" y="0"/>
                      <a:pt x="8841" y="133"/>
                      <a:pt x="7896" y="397"/>
                    </a:cubicBezTo>
                    <a:close/>
                  </a:path>
                </a:pathLst>
              </a:custGeom>
              <a:solidFill>
                <a:schemeClr val="hlink"/>
              </a:solidFill>
              <a:ln w="12700" cap="sq">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60427" name="Text Box 11"/>
              <p:cNvSpPr txBox="1">
                <a:spLocks noChangeArrowheads="1"/>
              </p:cNvSpPr>
              <p:nvPr/>
            </p:nvSpPr>
            <p:spPr bwMode="auto">
              <a:xfrm>
                <a:off x="5263" y="1120"/>
                <a:ext cx="330" cy="288"/>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Arial" pitchFamily="27" charset="0"/>
                  </a:rPr>
                  <a:t>ori</a:t>
                </a:r>
              </a:p>
            </p:txBody>
          </p:sp>
          <p:sp>
            <p:nvSpPr>
              <p:cNvPr id="60428" name="Arc 12"/>
              <p:cNvSpPr>
                <a:spLocks/>
              </p:cNvSpPr>
              <p:nvPr/>
            </p:nvSpPr>
            <p:spPr bwMode="auto">
              <a:xfrm rot="7968347" flipV="1">
                <a:off x="3608" y="1645"/>
                <a:ext cx="227" cy="437"/>
              </a:xfrm>
              <a:custGeom>
                <a:avLst/>
                <a:gdLst>
                  <a:gd name="G0" fmla="+- 0 0 0"/>
                  <a:gd name="G1" fmla="+- 21320 0 0"/>
                  <a:gd name="G2" fmla="+- 21600 0 0"/>
                  <a:gd name="T0" fmla="*/ 3466 w 19820"/>
                  <a:gd name="T1" fmla="*/ 0 h 21320"/>
                  <a:gd name="T2" fmla="*/ 19820 w 19820"/>
                  <a:gd name="T3" fmla="*/ 12733 h 21320"/>
                  <a:gd name="T4" fmla="*/ 0 w 19820"/>
                  <a:gd name="T5" fmla="*/ 21320 h 21320"/>
                </a:gdLst>
                <a:ahLst/>
                <a:cxnLst>
                  <a:cxn ang="0">
                    <a:pos x="T0" y="T1"/>
                  </a:cxn>
                  <a:cxn ang="0">
                    <a:pos x="T2" y="T3"/>
                  </a:cxn>
                  <a:cxn ang="0">
                    <a:pos x="T4" y="T5"/>
                  </a:cxn>
                </a:cxnLst>
                <a:rect l="0" t="0" r="r" b="b"/>
                <a:pathLst>
                  <a:path w="19820" h="21320" fill="none" extrusionOk="0">
                    <a:moveTo>
                      <a:pt x="3466" y="-1"/>
                    </a:moveTo>
                    <a:cubicBezTo>
                      <a:pt x="10730" y="1180"/>
                      <a:pt x="16893" y="5979"/>
                      <a:pt x="19819" y="12733"/>
                    </a:cubicBezTo>
                  </a:path>
                  <a:path w="19820" h="21320" stroke="0" extrusionOk="0">
                    <a:moveTo>
                      <a:pt x="3466" y="-1"/>
                    </a:moveTo>
                    <a:cubicBezTo>
                      <a:pt x="10730" y="1180"/>
                      <a:pt x="16893" y="5979"/>
                      <a:pt x="19819" y="12733"/>
                    </a:cubicBezTo>
                    <a:lnTo>
                      <a:pt x="0" y="21320"/>
                    </a:lnTo>
                    <a:close/>
                  </a:path>
                </a:pathLst>
              </a:custGeom>
              <a:noFill/>
              <a:ln w="101600">
                <a:solidFill>
                  <a:srgbClr val="3333CC"/>
                </a:solidFill>
                <a:round/>
                <a:headEnd type="triangle" w="sm" len="sm"/>
                <a:tailEnd/>
              </a:ln>
              <a:effectLst/>
            </p:spPr>
            <p:txBody>
              <a:bodyPr wrap="none" anchor="ctr">
                <a:prstTxWarp prst="textNoShape">
                  <a:avLst/>
                </a:prstTxWarp>
              </a:bodyPr>
              <a:lstStyle/>
              <a:p>
                <a:endParaRPr lang="en-US"/>
              </a:p>
            </p:txBody>
          </p:sp>
        </p:grpSp>
        <p:sp>
          <p:nvSpPr>
            <p:cNvPr id="60430" name="Text Box 14"/>
            <p:cNvSpPr txBox="1">
              <a:spLocks noChangeArrowheads="1"/>
            </p:cNvSpPr>
            <p:nvPr/>
          </p:nvSpPr>
          <p:spPr bwMode="auto">
            <a:xfrm>
              <a:off x="3792" y="2688"/>
              <a:ext cx="1632" cy="844"/>
            </a:xfrm>
            <a:prstGeom prst="rect">
              <a:avLst/>
            </a:prstGeom>
            <a:solidFill>
              <a:schemeClr val="bg1"/>
            </a:solidFill>
            <a:ln w="28575">
              <a:solidFill>
                <a:srgbClr val="FF0000"/>
              </a:solidFill>
              <a:miter lim="800000"/>
              <a:headEnd/>
              <a:tailEnd/>
            </a:ln>
            <a:effectLst/>
          </p:spPr>
          <p:txBody>
            <a:bodyPr>
              <a:prstTxWarp prst="textNoShape">
                <a:avLst/>
              </a:prstTxWarp>
              <a:spAutoFit/>
            </a:bodyPr>
            <a:lstStyle/>
            <a:p>
              <a:r>
                <a:rPr lang="en-US" sz="2000" b="1">
                  <a:solidFill>
                    <a:srgbClr val="000000"/>
                  </a:solidFill>
                  <a:latin typeface="Arial" pitchFamily="27" charset="0"/>
                </a:rPr>
                <a:t>Cos site is the only requirement for packaging into phage particle</a:t>
              </a:r>
            </a:p>
          </p:txBody>
        </p:sp>
        <p:sp>
          <p:nvSpPr>
            <p:cNvPr id="60431" name="Line 15"/>
            <p:cNvSpPr>
              <a:spLocks noChangeShapeType="1"/>
            </p:cNvSpPr>
            <p:nvPr/>
          </p:nvSpPr>
          <p:spPr bwMode="auto">
            <a:xfrm flipH="1" flipV="1">
              <a:off x="4704" y="2208"/>
              <a:ext cx="288" cy="480"/>
            </a:xfrm>
            <a:prstGeom prst="line">
              <a:avLst/>
            </a:prstGeom>
            <a:noFill/>
            <a:ln w="57150">
              <a:solidFill>
                <a:srgbClr val="FF0000"/>
              </a:solidFill>
              <a:round/>
              <a:headEnd/>
              <a:tailEnd type="triangle" w="med" len="med"/>
            </a:ln>
            <a:effectLst/>
          </p:spPr>
          <p:txBody>
            <a:bodyPr>
              <a:prstTxWarp prst="textNoShape">
                <a:avLst/>
              </a:prstTxWarp>
            </a:bodyPr>
            <a:lstStyle/>
            <a:p>
              <a:endParaRPr lang="en-US"/>
            </a:p>
          </p:txBody>
        </p:sp>
      </p:grpSp>
      <p:sp>
        <p:nvSpPr>
          <p:cNvPr id="60432" name="Rectangle 16"/>
          <p:cNvSpPr>
            <a:spLocks noGrp="1" noChangeArrowheads="1"/>
          </p:cNvSpPr>
          <p:nvPr>
            <p:ph type="title"/>
          </p:nvPr>
        </p:nvSpPr>
        <p:spPr>
          <a:xfrm>
            <a:off x="2590800" y="381000"/>
            <a:ext cx="4114800" cy="534988"/>
          </a:xfrm>
        </p:spPr>
        <p:txBody>
          <a:bodyPr>
            <a:normAutofit fontScale="90000"/>
          </a:bodyPr>
          <a:lstStyle/>
          <a:p>
            <a:r>
              <a:rPr lang="en-US" b="1" dirty="0" err="1"/>
              <a:t>Cosmids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381000"/>
            <a:ext cx="8229600" cy="1143000"/>
          </a:xfrm>
        </p:spPr>
        <p:txBody>
          <a:bodyPr/>
          <a:lstStyle/>
          <a:p>
            <a:r>
              <a:rPr lang="en-US" dirty="0"/>
              <a:t>Other Vectors</a:t>
            </a:r>
          </a:p>
        </p:txBody>
      </p:sp>
      <p:sp>
        <p:nvSpPr>
          <p:cNvPr id="62467" name="Rectangle 3"/>
          <p:cNvSpPr>
            <a:spLocks noGrp="1" noChangeArrowheads="1"/>
          </p:cNvSpPr>
          <p:nvPr>
            <p:ph type="body" idx="1"/>
          </p:nvPr>
        </p:nvSpPr>
        <p:spPr>
          <a:xfrm>
            <a:off x="533400" y="1574800"/>
            <a:ext cx="8229600" cy="4902200"/>
          </a:xfrm>
        </p:spPr>
        <p:txBody>
          <a:bodyPr/>
          <a:lstStyle/>
          <a:p>
            <a:pPr>
              <a:lnSpc>
                <a:spcPct val="90000"/>
              </a:lnSpc>
            </a:pPr>
            <a:r>
              <a:rPr lang="en-US" sz="2500" dirty="0" err="1"/>
              <a:t>BACs</a:t>
            </a:r>
            <a:r>
              <a:rPr lang="en-US" sz="2500" dirty="0"/>
              <a:t> (Bacterial artificial chromosomes)</a:t>
            </a:r>
          </a:p>
          <a:p>
            <a:pPr lvl="1">
              <a:lnSpc>
                <a:spcPct val="90000"/>
              </a:lnSpc>
            </a:pPr>
            <a:r>
              <a:rPr lang="en-US" sz="2100" dirty="0"/>
              <a:t>Large low copy number plasmids (have </a:t>
            </a:r>
            <a:r>
              <a:rPr lang="en-US" sz="2100" dirty="0" err="1"/>
              <a:t>ori</a:t>
            </a:r>
            <a:r>
              <a:rPr lang="en-US" sz="2100" dirty="0"/>
              <a:t> and selectable marker)</a:t>
            </a:r>
          </a:p>
          <a:p>
            <a:pPr lvl="1">
              <a:lnSpc>
                <a:spcPct val="90000"/>
              </a:lnSpc>
            </a:pPr>
            <a:r>
              <a:rPr lang="en-US" sz="2100" dirty="0"/>
              <a:t>Can be </a:t>
            </a:r>
            <a:r>
              <a:rPr lang="en-US" sz="2100" dirty="0" err="1"/>
              <a:t>electroporated</a:t>
            </a:r>
            <a:r>
              <a:rPr lang="en-US" sz="2100" dirty="0"/>
              <a:t> into </a:t>
            </a:r>
            <a:r>
              <a:rPr lang="en-US" sz="2100" i="1" dirty="0"/>
              <a:t>E. coli</a:t>
            </a:r>
            <a:endParaRPr lang="en-US" sz="2100" dirty="0"/>
          </a:p>
          <a:p>
            <a:pPr lvl="1">
              <a:lnSpc>
                <a:spcPct val="90000"/>
              </a:lnSpc>
            </a:pPr>
            <a:r>
              <a:rPr lang="en-US" sz="2100" dirty="0"/>
              <a:t>Useful for sequencing genomes, because insert size 100 - 300kb</a:t>
            </a:r>
          </a:p>
          <a:p>
            <a:pPr>
              <a:lnSpc>
                <a:spcPct val="90000"/>
              </a:lnSpc>
            </a:pPr>
            <a:r>
              <a:rPr lang="en-US" sz="2500" dirty="0"/>
              <a:t>YAC (Yeast Artificial Chromosome)</a:t>
            </a:r>
          </a:p>
          <a:p>
            <a:pPr lvl="1">
              <a:lnSpc>
                <a:spcPct val="90000"/>
              </a:lnSpc>
            </a:pPr>
            <a:r>
              <a:rPr lang="en-US" sz="2100" dirty="0"/>
              <a:t>Can be grown in </a:t>
            </a:r>
            <a:r>
              <a:rPr lang="en-US" sz="2100" i="1" dirty="0" err="1"/>
              <a:t>E.coli</a:t>
            </a:r>
            <a:r>
              <a:rPr lang="en-US" sz="2100" dirty="0"/>
              <a:t> and Yeast</a:t>
            </a:r>
          </a:p>
          <a:p>
            <a:pPr lvl="1">
              <a:lnSpc>
                <a:spcPct val="90000"/>
              </a:lnSpc>
            </a:pPr>
            <a:r>
              <a:rPr lang="en-US" sz="2100" dirty="0"/>
              <a:t>Miniature chromosome (contains </a:t>
            </a:r>
            <a:r>
              <a:rPr lang="en-US" sz="2100" dirty="0" err="1"/>
              <a:t>ori</a:t>
            </a:r>
            <a:r>
              <a:rPr lang="en-US" sz="2100" dirty="0"/>
              <a:t>, selectable markers, two telomeres, and a </a:t>
            </a:r>
            <a:r>
              <a:rPr lang="en-US" sz="2100" dirty="0" err="1"/>
              <a:t>centromere</a:t>
            </a:r>
            <a:endParaRPr lang="en-US" sz="2100" dirty="0"/>
          </a:p>
          <a:p>
            <a:pPr lvl="1">
              <a:lnSpc>
                <a:spcPct val="90000"/>
              </a:lnSpc>
            </a:pPr>
            <a:r>
              <a:rPr lang="en-US" sz="2100" dirty="0"/>
              <a:t>Can accept 200 kb -1000 kb; useful for sequencing</a:t>
            </a:r>
          </a:p>
          <a:p>
            <a:pPr>
              <a:lnSpc>
                <a:spcPct val="90000"/>
              </a:lnSpc>
            </a:pPr>
            <a:r>
              <a:rPr lang="en-US" sz="2500" dirty="0"/>
              <a:t>Ti plasmids; to introduce genes into plants</a:t>
            </a:r>
          </a:p>
          <a:p>
            <a:pPr>
              <a:lnSpc>
                <a:spcPct val="90000"/>
              </a:lnSpc>
            </a:pPr>
            <a:r>
              <a:rPr lang="en-US" sz="2500" dirty="0"/>
              <a:t>Expression vectors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2057400" y="2133600"/>
            <a:ext cx="5179352" cy="2677656"/>
          </a:xfrm>
          <a:prstGeom prst="rect">
            <a:avLst/>
          </a:prstGeom>
          <a:noFill/>
          <a:ln w="9525">
            <a:noFill/>
            <a:miter lim="800000"/>
            <a:headEnd/>
            <a:tailEnd/>
          </a:ln>
          <a:effectLst/>
        </p:spPr>
        <p:txBody>
          <a:bodyPr wrap="none" lIns="0" rIns="0" anchor="ctr">
            <a:prstTxWarp prst="textNoShape">
              <a:avLst/>
            </a:prstTxWarp>
            <a:spAutoFit/>
          </a:bodyPr>
          <a:lstStyle/>
          <a:p>
            <a:r>
              <a:rPr lang="en-US" b="1" dirty="0"/>
              <a:t>What is a plasmid ?  </a:t>
            </a:r>
          </a:p>
          <a:p>
            <a:endParaRPr lang="en-US" b="1" dirty="0"/>
          </a:p>
          <a:p>
            <a:endParaRPr lang="en-US" b="1" dirty="0"/>
          </a:p>
          <a:p>
            <a:r>
              <a:rPr lang="en-US" b="1" dirty="0"/>
              <a:t>How does its name come around ?</a:t>
            </a:r>
          </a:p>
          <a:p>
            <a:endParaRPr lang="en-US" b="1" dirty="0"/>
          </a:p>
          <a:p>
            <a:endParaRPr lang="en-US" b="1" dirty="0"/>
          </a:p>
          <a:p>
            <a:r>
              <a:rPr lang="en-US" b="1" dirty="0"/>
              <a:t>Why do we have to isolate or purify it ? </a:t>
            </a:r>
            <a:endParaRPr lang="en-US" dirty="0"/>
          </a:p>
        </p:txBody>
      </p:sp>
      <p:sp>
        <p:nvSpPr>
          <p:cNvPr id="25604" name="Rectangle 4"/>
          <p:cNvSpPr>
            <a:spLocks noChangeArrowheads="1"/>
          </p:cNvSpPr>
          <p:nvPr/>
        </p:nvSpPr>
        <p:spPr bwMode="auto">
          <a:xfrm>
            <a:off x="0" y="2689412"/>
            <a:ext cx="184666" cy="461665"/>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25608" name="Text Box 8"/>
          <p:cNvSpPr txBox="1">
            <a:spLocks noChangeArrowheads="1"/>
          </p:cNvSpPr>
          <p:nvPr/>
        </p:nvSpPr>
        <p:spPr bwMode="auto">
          <a:xfrm>
            <a:off x="1828800" y="685800"/>
            <a:ext cx="5562600" cy="830997"/>
          </a:xfrm>
          <a:prstGeom prst="rect">
            <a:avLst/>
          </a:prstGeom>
          <a:noFill/>
          <a:ln w="9525">
            <a:noFill/>
            <a:miter lim="800000"/>
            <a:headEnd/>
            <a:tailEnd/>
          </a:ln>
          <a:effectLst/>
        </p:spPr>
        <p:txBody>
          <a:bodyPr wrap="square">
            <a:prstTxWarp prst="textNoShape">
              <a:avLst/>
            </a:prstTxWarp>
            <a:spAutoFit/>
          </a:bodyPr>
          <a:lstStyle/>
          <a:p>
            <a:r>
              <a:rPr lang="en-US" sz="4800" b="1" dirty="0">
                <a:latin typeface="Helvetica"/>
              </a:rPr>
              <a:t>Plasmid Isolation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1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23333" y="914681"/>
            <a:ext cx="8382000" cy="1200329"/>
          </a:xfrm>
          <a:prstGeom prst="rect">
            <a:avLst/>
          </a:prstGeom>
          <a:noFill/>
          <a:ln w="9525">
            <a:noFill/>
            <a:miter lim="800000"/>
            <a:headEnd/>
            <a:tailEnd/>
          </a:ln>
          <a:effectLst/>
        </p:spPr>
        <p:txBody>
          <a:bodyPr lIns="0" rIns="0" anchor="ctr">
            <a:prstTxWarp prst="textNoShape">
              <a:avLst/>
            </a:prstTxWarp>
            <a:spAutoFit/>
          </a:bodyPr>
          <a:lstStyle/>
          <a:p>
            <a:r>
              <a:rPr lang="en-US" sz="1600" b="1" dirty="0"/>
              <a:t>Time-Line:</a:t>
            </a:r>
          </a:p>
          <a:p>
            <a:endParaRPr lang="en-US" sz="1600" b="1" dirty="0"/>
          </a:p>
          <a:p>
            <a:r>
              <a:rPr lang="en-US" sz="1600" b="1" dirty="0"/>
              <a:t>1903: Walter S. Sutton and Theodor </a:t>
            </a:r>
            <a:r>
              <a:rPr lang="en-US" sz="1600" b="1" dirty="0" err="1"/>
              <a:t>Boveri</a:t>
            </a:r>
            <a:r>
              <a:rPr lang="en-US" sz="1600" b="1" dirty="0"/>
              <a:t> independently hypothesize that the units of </a:t>
            </a:r>
            <a:r>
              <a:rPr lang="en-US" sz="2000" b="1" dirty="0" err="1">
                <a:solidFill>
                  <a:srgbClr val="FF33CC"/>
                </a:solidFill>
              </a:rPr>
              <a:t>Mendelian</a:t>
            </a:r>
            <a:r>
              <a:rPr lang="en-US" b="1" dirty="0">
                <a:solidFill>
                  <a:srgbClr val="FF33CC"/>
                </a:solidFill>
              </a:rPr>
              <a:t> </a:t>
            </a:r>
            <a:r>
              <a:rPr lang="en-US" sz="1600" b="1" dirty="0"/>
              <a:t>characters are physically located on </a:t>
            </a:r>
            <a:r>
              <a:rPr lang="en-US" sz="1600" b="1" dirty="0">
                <a:solidFill>
                  <a:srgbClr val="009999"/>
                </a:solidFill>
              </a:rPr>
              <a:t>chromosomes</a:t>
            </a:r>
            <a:r>
              <a:rPr lang="en-US" sz="1600" b="1" dirty="0"/>
              <a:t>. </a:t>
            </a:r>
          </a:p>
        </p:txBody>
      </p:sp>
      <p:sp>
        <p:nvSpPr>
          <p:cNvPr id="2053" name="Rectangle 5"/>
          <p:cNvSpPr>
            <a:spLocks noChangeArrowheads="1"/>
          </p:cNvSpPr>
          <p:nvPr/>
        </p:nvSpPr>
        <p:spPr bwMode="auto">
          <a:xfrm>
            <a:off x="990600" y="228600"/>
            <a:ext cx="7315200" cy="830997"/>
          </a:xfrm>
          <a:prstGeom prst="rect">
            <a:avLst/>
          </a:prstGeom>
          <a:noFill/>
          <a:ln w="9525">
            <a:noFill/>
            <a:miter lim="800000"/>
            <a:headEnd/>
            <a:tailEnd/>
          </a:ln>
          <a:effectLst/>
        </p:spPr>
        <p:txBody>
          <a:bodyPr wrap="square">
            <a:prstTxWarp prst="textNoShape">
              <a:avLst/>
            </a:prstTxWarp>
            <a:spAutoFit/>
          </a:bodyPr>
          <a:lstStyle/>
          <a:p>
            <a:pPr algn="ctr"/>
            <a:r>
              <a:rPr lang="en-US" sz="4800" b="1" dirty="0">
                <a:latin typeface="Helvetica"/>
              </a:rPr>
              <a:t>Plasmid Early History</a:t>
            </a:r>
          </a:p>
        </p:txBody>
      </p:sp>
      <p:sp>
        <p:nvSpPr>
          <p:cNvPr id="2056" name="Rectangle 8"/>
          <p:cNvSpPr>
            <a:spLocks noChangeArrowheads="1"/>
          </p:cNvSpPr>
          <p:nvPr/>
        </p:nvSpPr>
        <p:spPr bwMode="auto">
          <a:xfrm>
            <a:off x="381000" y="3886200"/>
            <a:ext cx="8551333" cy="2400657"/>
          </a:xfrm>
          <a:prstGeom prst="rect">
            <a:avLst/>
          </a:prstGeom>
          <a:noFill/>
          <a:ln w="9525">
            <a:noFill/>
            <a:miter lim="800000"/>
            <a:headEnd/>
            <a:tailEnd/>
          </a:ln>
          <a:effectLst/>
        </p:spPr>
        <p:txBody>
          <a:bodyPr>
            <a:prstTxWarp prst="textNoShape">
              <a:avLst/>
            </a:prstTxWarp>
            <a:spAutoFit/>
          </a:bodyPr>
          <a:lstStyle/>
          <a:p>
            <a:pPr indent="457200">
              <a:spcBef>
                <a:spcPts val="1800"/>
              </a:spcBef>
              <a:buClr>
                <a:srgbClr val="FF0000"/>
              </a:buClr>
              <a:buSzPct val="70000"/>
              <a:buFont typeface="Wingdings" charset="2"/>
              <a:buChar char="Ø"/>
            </a:pPr>
            <a:r>
              <a:rPr lang="en-US" sz="2000" b="1" dirty="0">
                <a:latin typeface="Helvetica"/>
              </a:rPr>
              <a:t>1910:</a:t>
            </a:r>
            <a:r>
              <a:rPr lang="en-US" sz="2000" b="1" dirty="0">
                <a:solidFill>
                  <a:srgbClr val="FF33CC"/>
                </a:solidFill>
                <a:latin typeface="Helvetica"/>
              </a:rPr>
              <a:t> Thomas Hunt Morgan</a:t>
            </a:r>
            <a:r>
              <a:rPr lang="en-US" sz="2000" b="1" dirty="0">
                <a:latin typeface="Helvetica"/>
              </a:rPr>
              <a:t> (1866-1945) describes association of genes with a specific </a:t>
            </a:r>
            <a:r>
              <a:rPr lang="en-US" sz="2000" b="1" dirty="0">
                <a:solidFill>
                  <a:srgbClr val="009999"/>
                </a:solidFill>
                <a:latin typeface="Helvetica"/>
              </a:rPr>
              <a:t>chromosome</a:t>
            </a:r>
            <a:r>
              <a:rPr lang="en-US" sz="2000" b="1" dirty="0">
                <a:latin typeface="Helvetica"/>
              </a:rPr>
              <a:t> in the nucleus</a:t>
            </a:r>
            <a:r>
              <a:rPr lang="en-US" sz="2000" dirty="0">
                <a:latin typeface="Helvetica"/>
              </a:rPr>
              <a:t> </a:t>
            </a:r>
            <a:r>
              <a:rPr lang="en-US" sz="2000" b="1" dirty="0">
                <a:latin typeface="Helvetica"/>
              </a:rPr>
              <a:t>of </a:t>
            </a:r>
            <a:r>
              <a:rPr lang="en-US" sz="2000" b="1" i="1" dirty="0">
                <a:latin typeface="Helvetica"/>
              </a:rPr>
              <a:t>Drosophila</a:t>
            </a:r>
            <a:r>
              <a:rPr lang="en-US" sz="2000" b="1" dirty="0">
                <a:latin typeface="Helvetica"/>
              </a:rPr>
              <a:t>.</a:t>
            </a:r>
            <a:r>
              <a:rPr lang="en-US" sz="2000" b="1" dirty="0" smtClean="0">
                <a:latin typeface="Helvetica"/>
              </a:rPr>
              <a:t> </a:t>
            </a:r>
          </a:p>
          <a:p>
            <a:pPr indent="457200">
              <a:spcBef>
                <a:spcPts val="1800"/>
              </a:spcBef>
              <a:buClr>
                <a:srgbClr val="FF0000"/>
              </a:buClr>
              <a:buSzPct val="70000"/>
              <a:buFont typeface="Wingdings" charset="2"/>
              <a:buChar char="Ø"/>
            </a:pPr>
            <a:r>
              <a:rPr lang="en-US" sz="2000" b="1" dirty="0" smtClean="0">
                <a:latin typeface="Helvetica"/>
              </a:rPr>
              <a:t>1920s-1940: Embryologists observe that there are</a:t>
            </a:r>
            <a:r>
              <a:rPr lang="en-US" sz="2000" b="1" dirty="0" smtClean="0">
                <a:solidFill>
                  <a:srgbClr val="FF33CC"/>
                </a:solidFill>
                <a:latin typeface="Helvetica"/>
              </a:rPr>
              <a:t> </a:t>
            </a:r>
            <a:r>
              <a:rPr lang="en-US" sz="2000" b="1" dirty="0" smtClean="0">
                <a:solidFill>
                  <a:srgbClr val="009999"/>
                </a:solidFill>
                <a:latin typeface="Helvetica"/>
              </a:rPr>
              <a:t>hereditary determinants in the cytoplasm</a:t>
            </a:r>
            <a:r>
              <a:rPr lang="en-US" sz="2000" b="1" dirty="0" smtClean="0">
                <a:latin typeface="Helvetica"/>
              </a:rPr>
              <a:t>. </a:t>
            </a:r>
          </a:p>
          <a:p>
            <a:pPr indent="457200">
              <a:spcBef>
                <a:spcPts val="1800"/>
              </a:spcBef>
              <a:buClr>
                <a:srgbClr val="FF0000"/>
              </a:buClr>
              <a:buSzPct val="70000"/>
              <a:buFont typeface="Wingdings" charset="2"/>
              <a:buChar char="Ø"/>
            </a:pPr>
            <a:r>
              <a:rPr lang="en-US" sz="2000" b="1" dirty="0" smtClean="0">
                <a:latin typeface="Helvetica"/>
              </a:rPr>
              <a:t>1950s: reported that</a:t>
            </a:r>
            <a:r>
              <a:rPr lang="en-US" sz="2000" dirty="0" smtClean="0">
                <a:latin typeface="Helvetica"/>
              </a:rPr>
              <a:t> </a:t>
            </a:r>
            <a:r>
              <a:rPr lang="en-US" sz="2000" b="1" dirty="0" err="1" smtClean="0">
                <a:latin typeface="Helvetica"/>
              </a:rPr>
              <a:t>cytoplasmic</a:t>
            </a:r>
            <a:r>
              <a:rPr lang="en-US" sz="2000" b="1" dirty="0" smtClean="0">
                <a:latin typeface="Helvetica"/>
              </a:rPr>
              <a:t> hereditary units in yeast </a:t>
            </a:r>
            <a:r>
              <a:rPr lang="en-US" sz="2000" b="1" dirty="0" smtClean="0">
                <a:solidFill>
                  <a:srgbClr val="009999"/>
                </a:solidFill>
                <a:latin typeface="Helvetica"/>
              </a:rPr>
              <a:t>mitochondria</a:t>
            </a:r>
            <a:r>
              <a:rPr lang="en-US" sz="2000" b="1" dirty="0" smtClean="0">
                <a:latin typeface="Helvetica"/>
              </a:rPr>
              <a:t>, and </a:t>
            </a:r>
            <a:r>
              <a:rPr lang="en-US" sz="2000" b="1" dirty="0" smtClean="0">
                <a:solidFill>
                  <a:srgbClr val="009999"/>
                </a:solidFill>
                <a:latin typeface="Helvetica"/>
              </a:rPr>
              <a:t>in the chloroplast </a:t>
            </a:r>
            <a:r>
              <a:rPr lang="en-US" sz="2000" b="1" dirty="0" smtClean="0">
                <a:latin typeface="Helvetica"/>
              </a:rPr>
              <a:t>of </a:t>
            </a:r>
            <a:r>
              <a:rPr lang="en-US" sz="2000" b="1" i="1" dirty="0" err="1" smtClean="0">
                <a:solidFill>
                  <a:srgbClr val="FF33CC"/>
                </a:solidFill>
                <a:latin typeface="Helvetica"/>
              </a:rPr>
              <a:t>Chlamydomonas</a:t>
            </a:r>
            <a:r>
              <a:rPr lang="en-US" sz="2000" dirty="0" smtClean="0">
                <a:latin typeface="Helvetica"/>
              </a:rPr>
              <a:t> </a:t>
            </a:r>
            <a:r>
              <a:rPr lang="en-US" sz="2000" b="1" dirty="0" smtClean="0">
                <a:latin typeface="Helvetica"/>
              </a:rPr>
              <a:t>. </a:t>
            </a:r>
          </a:p>
        </p:txBody>
      </p:sp>
      <p:grpSp>
        <p:nvGrpSpPr>
          <p:cNvPr id="2" name="Group 14"/>
          <p:cNvGrpSpPr>
            <a:grpSpLocks/>
          </p:cNvGrpSpPr>
          <p:nvPr/>
        </p:nvGrpSpPr>
        <p:grpSpPr bwMode="auto">
          <a:xfrm>
            <a:off x="762000" y="2123515"/>
            <a:ext cx="3577167" cy="1683684"/>
            <a:chOff x="480" y="1440"/>
            <a:chExt cx="2028" cy="1202"/>
          </a:xfrm>
        </p:grpSpPr>
        <p:pic>
          <p:nvPicPr>
            <p:cNvPr id="2057" name="Picture 9" descr="Gregor_Mendel (1822-1884)"/>
            <p:cNvPicPr>
              <a:picLocks noChangeAspect="1" noChangeArrowheads="1"/>
            </p:cNvPicPr>
            <p:nvPr/>
          </p:nvPicPr>
          <p:blipFill>
            <a:blip r:embed="rId2"/>
            <a:srcRect/>
            <a:stretch>
              <a:fillRect/>
            </a:stretch>
          </p:blipFill>
          <p:spPr bwMode="auto">
            <a:xfrm>
              <a:off x="480" y="1488"/>
              <a:ext cx="814" cy="1072"/>
            </a:xfrm>
            <a:prstGeom prst="rect">
              <a:avLst/>
            </a:prstGeom>
            <a:noFill/>
          </p:spPr>
        </p:pic>
        <p:sp>
          <p:nvSpPr>
            <p:cNvPr id="2058" name="Rectangle 10"/>
            <p:cNvSpPr>
              <a:spLocks noChangeArrowheads="1"/>
            </p:cNvSpPr>
            <p:nvPr/>
          </p:nvSpPr>
          <p:spPr bwMode="auto">
            <a:xfrm>
              <a:off x="1296" y="1440"/>
              <a:ext cx="895" cy="417"/>
            </a:xfrm>
            <a:prstGeom prst="rect">
              <a:avLst/>
            </a:prstGeom>
            <a:noFill/>
            <a:ln w="9525">
              <a:noFill/>
              <a:miter lim="800000"/>
              <a:headEnd/>
              <a:tailEnd/>
            </a:ln>
            <a:effectLst/>
          </p:spPr>
          <p:txBody>
            <a:bodyPr wrap="none">
              <a:prstTxWarp prst="textNoShape">
                <a:avLst/>
              </a:prstTxWarp>
              <a:spAutoFit/>
            </a:bodyPr>
            <a:lstStyle/>
            <a:p>
              <a:r>
                <a:rPr lang="en-US" sz="1600" b="1"/>
                <a:t>Gregor  Mendel </a:t>
              </a:r>
            </a:p>
            <a:p>
              <a:r>
                <a:rPr lang="en-US" sz="1600" b="1"/>
                <a:t>(1822-1884)</a:t>
              </a:r>
            </a:p>
          </p:txBody>
        </p:sp>
        <p:pic>
          <p:nvPicPr>
            <p:cNvPr id="2059" name="Picture 11" descr="peas"/>
            <p:cNvPicPr>
              <a:picLocks noChangeAspect="1" noChangeArrowheads="1"/>
            </p:cNvPicPr>
            <p:nvPr/>
          </p:nvPicPr>
          <p:blipFill>
            <a:blip r:embed="rId3"/>
            <a:srcRect/>
            <a:stretch>
              <a:fillRect/>
            </a:stretch>
          </p:blipFill>
          <p:spPr bwMode="auto">
            <a:xfrm>
              <a:off x="1488" y="1776"/>
              <a:ext cx="1020" cy="588"/>
            </a:xfrm>
            <a:prstGeom prst="rect">
              <a:avLst/>
            </a:prstGeom>
            <a:noFill/>
          </p:spPr>
        </p:pic>
        <p:sp>
          <p:nvSpPr>
            <p:cNvPr id="2060" name="Rectangle 12"/>
            <p:cNvSpPr>
              <a:spLocks noChangeArrowheads="1"/>
            </p:cNvSpPr>
            <p:nvPr/>
          </p:nvSpPr>
          <p:spPr bwMode="auto">
            <a:xfrm>
              <a:off x="1507" y="2400"/>
              <a:ext cx="788" cy="242"/>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09999"/>
                  </a:solidFill>
                </a:rPr>
                <a:t>Paper in 1860</a:t>
              </a:r>
            </a:p>
          </p:txBody>
        </p:sp>
      </p:grpSp>
      <p:grpSp>
        <p:nvGrpSpPr>
          <p:cNvPr id="3" name="Group 17"/>
          <p:cNvGrpSpPr>
            <a:grpSpLocks/>
          </p:cNvGrpSpPr>
          <p:nvPr/>
        </p:nvGrpSpPr>
        <p:grpSpPr bwMode="auto">
          <a:xfrm>
            <a:off x="4825999" y="2151529"/>
            <a:ext cx="3485444" cy="1613647"/>
            <a:chOff x="2736" y="1536"/>
            <a:chExt cx="1976" cy="1152"/>
          </a:xfrm>
        </p:grpSpPr>
        <p:pic>
          <p:nvPicPr>
            <p:cNvPr id="2063" name="Picture 15" descr="Thomas Hunt (b"/>
            <p:cNvPicPr>
              <a:picLocks noChangeAspect="1" noChangeArrowheads="1"/>
            </p:cNvPicPr>
            <p:nvPr/>
          </p:nvPicPr>
          <p:blipFill>
            <a:blip r:embed="rId4"/>
            <a:srcRect/>
            <a:stretch>
              <a:fillRect/>
            </a:stretch>
          </p:blipFill>
          <p:spPr bwMode="auto">
            <a:xfrm>
              <a:off x="2736" y="1536"/>
              <a:ext cx="912" cy="1152"/>
            </a:xfrm>
            <a:prstGeom prst="rect">
              <a:avLst/>
            </a:prstGeom>
            <a:noFill/>
          </p:spPr>
        </p:pic>
        <p:sp>
          <p:nvSpPr>
            <p:cNvPr id="2064" name="Rectangle 16"/>
            <p:cNvSpPr>
              <a:spLocks noChangeArrowheads="1"/>
            </p:cNvSpPr>
            <p:nvPr/>
          </p:nvSpPr>
          <p:spPr bwMode="auto">
            <a:xfrm>
              <a:off x="3628" y="1668"/>
              <a:ext cx="1084" cy="945"/>
            </a:xfrm>
            <a:prstGeom prst="rect">
              <a:avLst/>
            </a:prstGeom>
            <a:noFill/>
            <a:ln w="9525">
              <a:noFill/>
              <a:miter lim="800000"/>
              <a:headEnd/>
              <a:tailEnd/>
            </a:ln>
            <a:effectLst/>
          </p:spPr>
          <p:txBody>
            <a:bodyPr wrap="none">
              <a:prstTxWarp prst="textNoShape">
                <a:avLst/>
              </a:prstTxWarp>
              <a:spAutoFit/>
            </a:bodyPr>
            <a:lstStyle/>
            <a:p>
              <a:r>
                <a:rPr lang="en-US" sz="1600" b="1"/>
                <a:t>Thomas H. Morgan</a:t>
              </a:r>
            </a:p>
            <a:p>
              <a:endParaRPr lang="en-US" sz="1600" b="1">
                <a:solidFill>
                  <a:srgbClr val="009999"/>
                </a:solidFill>
              </a:endParaRPr>
            </a:p>
            <a:p>
              <a:r>
                <a:rPr lang="en-US" sz="1600" b="1">
                  <a:solidFill>
                    <a:srgbClr val="009999"/>
                  </a:solidFill>
                </a:rPr>
                <a:t>1933, Nobel prize </a:t>
              </a:r>
            </a:p>
            <a:p>
              <a:r>
                <a:rPr lang="en-US" sz="1600" b="1">
                  <a:solidFill>
                    <a:srgbClr val="009999"/>
                  </a:solidFill>
                </a:rPr>
                <a:t>for his study of </a:t>
              </a:r>
            </a:p>
            <a:p>
              <a:r>
                <a:rPr lang="en-US" sz="1600" b="1">
                  <a:solidFill>
                    <a:srgbClr val="009999"/>
                  </a:solidFill>
                </a:rPr>
                <a:t>fruit flies </a:t>
              </a:r>
            </a:p>
          </p:txBody>
        </p:sp>
      </p:grpSp>
      <p:grpSp>
        <p:nvGrpSpPr>
          <p:cNvPr id="4" name="Group 19"/>
          <p:cNvGrpSpPr>
            <a:grpSpLocks/>
          </p:cNvGrpSpPr>
          <p:nvPr/>
        </p:nvGrpSpPr>
        <p:grpSpPr bwMode="auto">
          <a:xfrm>
            <a:off x="254000" y="5109882"/>
            <a:ext cx="8890671" cy="838748"/>
            <a:chOff x="144" y="3639"/>
            <a:chExt cx="5240" cy="605"/>
          </a:xfrm>
        </p:grpSpPr>
        <p:sp>
          <p:nvSpPr>
            <p:cNvPr id="2061" name="Rectangle 13"/>
            <p:cNvSpPr>
              <a:spLocks noChangeArrowheads="1"/>
            </p:cNvSpPr>
            <p:nvPr/>
          </p:nvSpPr>
          <p:spPr bwMode="auto">
            <a:xfrm>
              <a:off x="144" y="3639"/>
              <a:ext cx="4848" cy="333"/>
            </a:xfrm>
            <a:prstGeom prst="rect">
              <a:avLst/>
            </a:prstGeom>
            <a:noFill/>
            <a:ln w="9525">
              <a:noFill/>
              <a:miter lim="800000"/>
              <a:headEnd/>
              <a:tailEnd/>
            </a:ln>
            <a:effectLst/>
          </p:spPr>
          <p:txBody>
            <a:bodyPr>
              <a:prstTxWarp prst="textNoShape">
                <a:avLst/>
              </a:prstTxWarp>
              <a:spAutoFit/>
            </a:bodyPr>
            <a:lstStyle/>
            <a:p>
              <a:endParaRPr lang="en-US" b="1" dirty="0"/>
            </a:p>
          </p:txBody>
        </p:sp>
        <p:sp>
          <p:nvSpPr>
            <p:cNvPr id="2066" name="Rectangle 18"/>
            <p:cNvSpPr>
              <a:spLocks noChangeArrowheads="1"/>
            </p:cNvSpPr>
            <p:nvPr/>
          </p:nvSpPr>
          <p:spPr bwMode="auto">
            <a:xfrm>
              <a:off x="344" y="3911"/>
              <a:ext cx="5040" cy="333"/>
            </a:xfrm>
            <a:prstGeom prst="rect">
              <a:avLst/>
            </a:prstGeom>
            <a:noFill/>
            <a:ln w="9525">
              <a:noFill/>
              <a:miter lim="800000"/>
              <a:headEnd/>
              <a:tailEnd/>
            </a:ln>
            <a:effectLst/>
          </p:spPr>
          <p:txBody>
            <a:bodyPr>
              <a:prstTxWarp prst="textNoShape">
                <a:avLst/>
              </a:prstTxWarp>
              <a:spAutoFit/>
            </a:bodyPr>
            <a:lstStyle/>
            <a:p>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2000" fill="hold"/>
                                        <p:tgtEl>
                                          <p:spTgt spid="2052"/>
                                        </p:tgtEl>
                                        <p:attrNameLst>
                                          <p:attrName>ppt_x</p:attrName>
                                        </p:attrNameLst>
                                      </p:cBhvr>
                                      <p:tavLst>
                                        <p:tav tm="0">
                                          <p:val>
                                            <p:strVal val="0-#ppt_w/2"/>
                                          </p:val>
                                        </p:tav>
                                        <p:tav tm="100000">
                                          <p:val>
                                            <p:strVal val="#ppt_x"/>
                                          </p:val>
                                        </p:tav>
                                      </p:tavLst>
                                    </p:anim>
                                    <p:anim calcmode="lin" valueType="num">
                                      <p:cBhvr additive="base">
                                        <p:cTn id="8" dur="20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checkerboard(across)">
                                      <p:cBhvr>
                                        <p:cTn id="18" dur="1000"/>
                                        <p:tgtEl>
                                          <p:spTgt spid="205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6"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5" name="Picture 7" descr="Figure 4 : Schematic drawing of bacterial conjugation. 1 Chromosomal DNA. 2 Plasmids. 3 Pilus."/>
          <p:cNvPicPr>
            <a:picLocks noChangeAspect="1" noChangeArrowheads="1"/>
          </p:cNvPicPr>
          <p:nvPr/>
        </p:nvPicPr>
        <p:blipFill>
          <a:blip r:embed="rId2"/>
          <a:srcRect/>
          <a:stretch>
            <a:fillRect/>
          </a:stretch>
        </p:blipFill>
        <p:spPr bwMode="auto">
          <a:xfrm>
            <a:off x="4402667" y="4877361"/>
            <a:ext cx="3353153" cy="1846169"/>
          </a:xfrm>
          <a:prstGeom prst="rect">
            <a:avLst/>
          </a:prstGeom>
          <a:noFill/>
          <a:ln w="9525">
            <a:noFill/>
            <a:miter lim="800000"/>
            <a:headEnd/>
            <a:tailEnd/>
          </a:ln>
        </p:spPr>
      </p:pic>
      <p:sp>
        <p:nvSpPr>
          <p:cNvPr id="17416" name="Rectangle 8"/>
          <p:cNvSpPr>
            <a:spLocks noChangeArrowheads="1"/>
          </p:cNvSpPr>
          <p:nvPr/>
        </p:nvSpPr>
        <p:spPr bwMode="auto">
          <a:xfrm>
            <a:off x="762000" y="4648200"/>
            <a:ext cx="3048000" cy="1938992"/>
          </a:xfrm>
          <a:prstGeom prst="rect">
            <a:avLst/>
          </a:prstGeom>
          <a:noFill/>
          <a:ln w="9525">
            <a:noFill/>
            <a:miter lim="800000"/>
            <a:headEnd/>
            <a:tailEnd/>
          </a:ln>
          <a:effectLst/>
        </p:spPr>
        <p:txBody>
          <a:bodyPr anchor="ctr">
            <a:prstTxWarp prst="textNoShape">
              <a:avLst/>
            </a:prstTxWarp>
            <a:spAutoFit/>
          </a:bodyPr>
          <a:lstStyle/>
          <a:p>
            <a:r>
              <a:rPr lang="en-US" dirty="0"/>
              <a:t>Schematic drawing of </a:t>
            </a:r>
            <a:r>
              <a:rPr lang="en-US" dirty="0">
                <a:hlinkClick r:id="rId3" tooltip="Bacterial conjugation"/>
              </a:rPr>
              <a:t>bacterial conjugation</a:t>
            </a:r>
            <a:r>
              <a:rPr lang="en-US" dirty="0"/>
              <a:t>. </a:t>
            </a:r>
          </a:p>
          <a:p>
            <a:r>
              <a:rPr lang="en-US" dirty="0"/>
              <a:t>1, </a:t>
            </a:r>
            <a:r>
              <a:rPr lang="en-US" dirty="0">
                <a:solidFill>
                  <a:srgbClr val="66FF33"/>
                </a:solidFill>
              </a:rPr>
              <a:t>Chromosomal DNA</a:t>
            </a:r>
            <a:r>
              <a:rPr lang="en-US" dirty="0"/>
              <a:t>. </a:t>
            </a:r>
          </a:p>
          <a:p>
            <a:r>
              <a:rPr lang="en-US" dirty="0"/>
              <a:t>2, F-factor (</a:t>
            </a:r>
            <a:r>
              <a:rPr lang="en-US" dirty="0">
                <a:solidFill>
                  <a:srgbClr val="FF33CC"/>
                </a:solidFill>
              </a:rPr>
              <a:t>Plasmids)</a:t>
            </a:r>
            <a:r>
              <a:rPr lang="en-US" dirty="0"/>
              <a:t>. </a:t>
            </a:r>
          </a:p>
          <a:p>
            <a:r>
              <a:rPr lang="en-US" dirty="0"/>
              <a:t>3, </a:t>
            </a:r>
            <a:r>
              <a:rPr lang="en-US" dirty="0">
                <a:hlinkClick r:id="rId4" tooltip="Pilus"/>
              </a:rPr>
              <a:t>Pilus</a:t>
            </a:r>
            <a:r>
              <a:rPr lang="en-US" dirty="0"/>
              <a:t>.</a:t>
            </a:r>
          </a:p>
        </p:txBody>
      </p:sp>
      <p:sp>
        <p:nvSpPr>
          <p:cNvPr id="17418" name="Rectangle 10"/>
          <p:cNvSpPr>
            <a:spLocks noChangeArrowheads="1"/>
          </p:cNvSpPr>
          <p:nvPr/>
        </p:nvSpPr>
        <p:spPr bwMode="auto">
          <a:xfrm>
            <a:off x="457200" y="1066800"/>
            <a:ext cx="8318500" cy="3554820"/>
          </a:xfrm>
          <a:prstGeom prst="rect">
            <a:avLst/>
          </a:prstGeom>
          <a:noFill/>
          <a:ln w="9525">
            <a:noFill/>
            <a:miter lim="800000"/>
            <a:headEnd/>
            <a:tailEnd/>
          </a:ln>
          <a:effectLst/>
        </p:spPr>
        <p:txBody>
          <a:bodyPr>
            <a:prstTxWarp prst="textNoShape">
              <a:avLst/>
            </a:prstTxWarp>
            <a:spAutoFit/>
          </a:bodyPr>
          <a:lstStyle/>
          <a:p>
            <a:pPr indent="457200">
              <a:spcBef>
                <a:spcPts val="1800"/>
              </a:spcBef>
              <a:buClr>
                <a:srgbClr val="FF0000"/>
              </a:buClr>
              <a:buSzPct val="70000"/>
              <a:buFont typeface="Wingdings" charset="2"/>
              <a:buChar char="Ø"/>
            </a:pPr>
            <a:r>
              <a:rPr lang="en-US" sz="1800" b="1" dirty="0">
                <a:latin typeface="Helvetica"/>
              </a:rPr>
              <a:t>1946 -1951: Joshua Lederberg et al., report strong evidence for </a:t>
            </a:r>
            <a:r>
              <a:rPr lang="en-US" sz="1800" b="1" dirty="0">
                <a:solidFill>
                  <a:srgbClr val="009999"/>
                </a:solidFill>
                <a:latin typeface="Helvetica"/>
              </a:rPr>
              <a:t>a sexual phase in </a:t>
            </a:r>
            <a:r>
              <a:rPr lang="en-US" sz="1800" b="1" i="1" dirty="0">
                <a:solidFill>
                  <a:srgbClr val="009999"/>
                </a:solidFill>
                <a:latin typeface="Helvetica"/>
              </a:rPr>
              <a:t>E. coli </a:t>
            </a:r>
            <a:r>
              <a:rPr lang="en-US" sz="1800" b="1" dirty="0">
                <a:solidFill>
                  <a:srgbClr val="009999"/>
                </a:solidFill>
                <a:latin typeface="Helvetica"/>
              </a:rPr>
              <a:t>K-12</a:t>
            </a:r>
            <a:r>
              <a:rPr lang="en-US" sz="1800" b="1" dirty="0">
                <a:latin typeface="Helvetica"/>
              </a:rPr>
              <a:t>.  Meanwhile, </a:t>
            </a:r>
            <a:r>
              <a:rPr lang="en-US" sz="1800" b="1" dirty="0" err="1">
                <a:solidFill>
                  <a:srgbClr val="009999"/>
                </a:solidFill>
                <a:latin typeface="Helvetica"/>
              </a:rPr>
              <a:t>lysogenic</a:t>
            </a:r>
            <a:r>
              <a:rPr lang="en-US" sz="1800" b="1" dirty="0">
                <a:solidFill>
                  <a:srgbClr val="009999"/>
                </a:solidFill>
                <a:latin typeface="Helvetica"/>
              </a:rPr>
              <a:t> phages</a:t>
            </a:r>
            <a:r>
              <a:rPr lang="en-US" sz="1800" b="1" dirty="0">
                <a:latin typeface="Helvetica"/>
              </a:rPr>
              <a:t> were also studied</a:t>
            </a:r>
            <a:r>
              <a:rPr lang="en-US" sz="1800" b="1" dirty="0" smtClean="0">
                <a:latin typeface="Helvetica"/>
              </a:rPr>
              <a:t>.</a:t>
            </a:r>
          </a:p>
          <a:p>
            <a:pPr indent="457200">
              <a:spcBef>
                <a:spcPts val="1800"/>
              </a:spcBef>
              <a:buClr>
                <a:srgbClr val="FF0000"/>
              </a:buClr>
              <a:buSzPct val="70000"/>
              <a:buFont typeface="Wingdings" charset="2"/>
              <a:buChar char="Ø"/>
            </a:pPr>
            <a:r>
              <a:rPr lang="en-US" sz="1800" b="1" dirty="0" smtClean="0">
                <a:latin typeface="Helvetica"/>
              </a:rPr>
              <a:t>1950-1952: William Hayes suggests that </a:t>
            </a:r>
            <a:r>
              <a:rPr lang="en-US" sz="1800" b="1" dirty="0" smtClean="0">
                <a:solidFill>
                  <a:srgbClr val="009999"/>
                </a:solidFill>
                <a:latin typeface="Helvetica"/>
              </a:rPr>
              <a:t>mating in</a:t>
            </a:r>
            <a:r>
              <a:rPr lang="en-US" sz="1800" b="1" i="1" dirty="0" smtClean="0">
                <a:solidFill>
                  <a:srgbClr val="009999"/>
                </a:solidFill>
                <a:latin typeface="Helvetica"/>
              </a:rPr>
              <a:t> E. coli </a:t>
            </a:r>
            <a:r>
              <a:rPr lang="en-US" sz="1800" b="1" dirty="0" smtClean="0">
                <a:solidFill>
                  <a:srgbClr val="009999"/>
                </a:solidFill>
                <a:latin typeface="Helvetica"/>
              </a:rPr>
              <a:t>is an asymmetric (unidirectional) process</a:t>
            </a:r>
            <a:r>
              <a:rPr lang="en-US" sz="1800" b="1" dirty="0" smtClean="0">
                <a:latin typeface="Helvetica"/>
              </a:rPr>
              <a:t>.</a:t>
            </a:r>
          </a:p>
          <a:p>
            <a:pPr indent="457200">
              <a:spcBef>
                <a:spcPts val="1800"/>
              </a:spcBef>
              <a:buClr>
                <a:srgbClr val="FF0000"/>
              </a:buClr>
              <a:buSzPct val="70000"/>
              <a:buFont typeface="Wingdings" charset="2"/>
              <a:buChar char="Ø"/>
            </a:pPr>
            <a:r>
              <a:rPr lang="en-US" sz="1800" b="1" dirty="0" smtClean="0">
                <a:latin typeface="Helvetica"/>
              </a:rPr>
              <a:t>1952: J. Lederberg reviews the literature on cell heredity and suggests the term </a:t>
            </a:r>
            <a:r>
              <a:rPr lang="en-US" sz="1800" b="1" dirty="0" smtClean="0">
                <a:latin typeface="Helvetica"/>
                <a:hlinkClick r:id="rId5"/>
              </a:rPr>
              <a:t>"Plasmid"</a:t>
            </a:r>
            <a:r>
              <a:rPr lang="en-US" sz="1800" b="1" dirty="0" smtClean="0">
                <a:latin typeface="Helvetica"/>
              </a:rPr>
              <a:t> for </a:t>
            </a:r>
            <a:r>
              <a:rPr lang="en-US" sz="1800" b="1" dirty="0" smtClean="0">
                <a:solidFill>
                  <a:srgbClr val="009999"/>
                </a:solidFill>
                <a:latin typeface="Helvetica"/>
              </a:rPr>
              <a:t>all </a:t>
            </a:r>
            <a:r>
              <a:rPr lang="en-US" sz="1800" b="1" dirty="0" err="1" smtClean="0">
                <a:solidFill>
                  <a:srgbClr val="009999"/>
                </a:solidFill>
                <a:latin typeface="Helvetica"/>
              </a:rPr>
              <a:t>extrachromosomal</a:t>
            </a:r>
            <a:r>
              <a:rPr lang="en-US" sz="1800" b="1" dirty="0" smtClean="0">
                <a:solidFill>
                  <a:srgbClr val="009999"/>
                </a:solidFill>
                <a:latin typeface="Helvetica"/>
              </a:rPr>
              <a:t> hereditary determinants</a:t>
            </a:r>
            <a:r>
              <a:rPr lang="en-US" sz="1800" b="1" dirty="0" smtClean="0">
                <a:latin typeface="Helvetica"/>
              </a:rPr>
              <a:t>. </a:t>
            </a:r>
          </a:p>
          <a:p>
            <a:pPr indent="457200">
              <a:spcBef>
                <a:spcPts val="1800"/>
              </a:spcBef>
              <a:buClr>
                <a:srgbClr val="FF0000"/>
              </a:buClr>
              <a:buSzPct val="70000"/>
              <a:buFont typeface="Wingdings" charset="2"/>
              <a:buChar char="Ø"/>
            </a:pPr>
            <a:r>
              <a:rPr lang="en-US" sz="1800" b="1" dirty="0" smtClean="0">
                <a:latin typeface="Helvetica"/>
              </a:rPr>
              <a:t>1952-1953: W. Hayes, and J. Lederberg, </a:t>
            </a:r>
            <a:r>
              <a:rPr lang="en-US" sz="1800" b="1" dirty="0" err="1" smtClean="0">
                <a:latin typeface="Helvetica"/>
              </a:rPr>
              <a:t>Cavalli</a:t>
            </a:r>
            <a:r>
              <a:rPr lang="en-US" sz="1800" b="1" dirty="0" smtClean="0">
                <a:latin typeface="Helvetica"/>
              </a:rPr>
              <a:t>, and E. Lederberg report that </a:t>
            </a:r>
            <a:r>
              <a:rPr lang="en-US" sz="1800" b="1" dirty="0" smtClean="0">
                <a:solidFill>
                  <a:srgbClr val="009999"/>
                </a:solidFill>
                <a:latin typeface="Helvetica"/>
              </a:rPr>
              <a:t>the ability to mate is controlled by a factor (F)</a:t>
            </a:r>
            <a:r>
              <a:rPr lang="en-US" sz="1800" b="1" dirty="0" smtClean="0">
                <a:solidFill>
                  <a:srgbClr val="FF33CC"/>
                </a:solidFill>
                <a:latin typeface="Helvetica"/>
              </a:rPr>
              <a:t> </a:t>
            </a:r>
            <a:r>
              <a:rPr lang="en-US" sz="1800" b="1" dirty="0" smtClean="0">
                <a:latin typeface="Helvetica"/>
              </a:rPr>
              <a:t>that seems to be not associated with the chromosome.  </a:t>
            </a:r>
          </a:p>
        </p:txBody>
      </p:sp>
      <p:sp>
        <p:nvSpPr>
          <p:cNvPr id="9" name="Rectangle 5"/>
          <p:cNvSpPr>
            <a:spLocks noChangeArrowheads="1"/>
          </p:cNvSpPr>
          <p:nvPr/>
        </p:nvSpPr>
        <p:spPr bwMode="auto">
          <a:xfrm>
            <a:off x="990600" y="152400"/>
            <a:ext cx="7315200" cy="830997"/>
          </a:xfrm>
          <a:prstGeom prst="rect">
            <a:avLst/>
          </a:prstGeom>
          <a:noFill/>
          <a:ln w="9525">
            <a:noFill/>
            <a:miter lim="800000"/>
            <a:headEnd/>
            <a:tailEnd/>
          </a:ln>
          <a:effectLst/>
        </p:spPr>
        <p:txBody>
          <a:bodyPr wrap="square">
            <a:prstTxWarp prst="textNoShape">
              <a:avLst/>
            </a:prstTxWarp>
            <a:spAutoFit/>
          </a:bodyPr>
          <a:lstStyle/>
          <a:p>
            <a:pPr algn="ctr"/>
            <a:r>
              <a:rPr lang="en-US" sz="4800" b="1" dirty="0">
                <a:latin typeface="Helvetica"/>
              </a:rPr>
              <a:t>Plasmid Early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linds(horizontal)">
                                      <p:cBhvr>
                                        <p:cTn id="7" dur="1000"/>
                                        <p:tgtEl>
                                          <p:spTgt spid="174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6"/>
                                        </p:tgtEl>
                                        <p:attrNameLst>
                                          <p:attrName>style.visibility</p:attrName>
                                        </p:attrNameLst>
                                      </p:cBhvr>
                                      <p:to>
                                        <p:strVal val="visible"/>
                                      </p:to>
                                    </p:set>
                                    <p:animEffect transition="in" filter="blinds(horizontal)">
                                      <p:cBhvr>
                                        <p:cTn id="10" dur="1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338667" y="1533807"/>
            <a:ext cx="8466667" cy="5324535"/>
          </a:xfrm>
          <a:prstGeom prst="rect">
            <a:avLst/>
          </a:prstGeom>
          <a:noFill/>
          <a:ln w="9525">
            <a:noFill/>
            <a:miter lim="800000"/>
            <a:headEnd/>
            <a:tailEnd/>
          </a:ln>
          <a:effectLst/>
        </p:spPr>
        <p:txBody>
          <a:bodyPr wrap="square" anchor="ctr">
            <a:prstTxWarp prst="textNoShape">
              <a:avLst/>
            </a:prstTxWarp>
            <a:spAutoFit/>
          </a:bodyPr>
          <a:lstStyle/>
          <a:p>
            <a:pPr indent="457200">
              <a:spcBef>
                <a:spcPts val="1800"/>
              </a:spcBef>
              <a:buClr>
                <a:srgbClr val="FF0000"/>
              </a:buClr>
              <a:buSzPct val="70000"/>
              <a:buFont typeface="Wingdings" charset="2"/>
              <a:buChar char="Ø"/>
            </a:pPr>
            <a:r>
              <a:rPr lang="en-US" sz="2000" b="1" dirty="0">
                <a:latin typeface="Helvetica"/>
              </a:rPr>
              <a:t>1954: Pierre </a:t>
            </a:r>
            <a:r>
              <a:rPr lang="en-US" sz="2000" b="1" dirty="0" err="1">
                <a:latin typeface="Helvetica"/>
              </a:rPr>
              <a:t>Fredéricq</a:t>
            </a:r>
            <a:r>
              <a:rPr lang="en-US" sz="2000" b="1" dirty="0">
                <a:latin typeface="Helvetica"/>
              </a:rPr>
              <a:t> and colleagues show that </a:t>
            </a:r>
            <a:r>
              <a:rPr lang="en-US" sz="2000" b="1" dirty="0" err="1">
                <a:solidFill>
                  <a:srgbClr val="009999"/>
                </a:solidFill>
                <a:latin typeface="Helvetica"/>
              </a:rPr>
              <a:t>colicine</a:t>
            </a:r>
            <a:r>
              <a:rPr lang="en-US" sz="2000" b="1" dirty="0">
                <a:solidFill>
                  <a:srgbClr val="009999"/>
                </a:solidFill>
                <a:latin typeface="Helvetica"/>
              </a:rPr>
              <a:t> (plasmids)</a:t>
            </a:r>
            <a:r>
              <a:rPr lang="en-US" sz="2000" b="1" dirty="0">
                <a:latin typeface="Helvetica"/>
              </a:rPr>
              <a:t> (large toxin proteins (50-70kD)</a:t>
            </a:r>
            <a:r>
              <a:rPr lang="en-US" sz="2000" dirty="0">
                <a:latin typeface="Helvetica"/>
              </a:rPr>
              <a:t> </a:t>
            </a:r>
            <a:r>
              <a:rPr lang="en-US" sz="2000" b="1" dirty="0">
                <a:latin typeface="Helvetica"/>
              </a:rPr>
              <a:t>) behave as genetic factors independent of the chromosome</a:t>
            </a:r>
            <a:r>
              <a:rPr lang="en-US" sz="2000" b="1" dirty="0" smtClean="0">
                <a:latin typeface="Helvetica"/>
              </a:rPr>
              <a:t>.</a:t>
            </a:r>
          </a:p>
          <a:p>
            <a:pPr indent="457200">
              <a:spcBef>
                <a:spcPts val="1800"/>
              </a:spcBef>
              <a:buClr>
                <a:srgbClr val="FF0000"/>
              </a:buClr>
              <a:buSzPct val="70000"/>
              <a:buFont typeface="Wingdings" charset="2"/>
              <a:buChar char="Ø"/>
            </a:pPr>
            <a:r>
              <a:rPr lang="en-US" sz="2000" b="1" dirty="0">
                <a:latin typeface="Helvetica"/>
              </a:rPr>
              <a:t>1958: François Jacob and </a:t>
            </a:r>
            <a:r>
              <a:rPr lang="en-US" sz="2000" b="1" dirty="0" err="1">
                <a:latin typeface="Helvetica"/>
              </a:rPr>
              <a:t>Elie</a:t>
            </a:r>
            <a:r>
              <a:rPr lang="en-US" sz="2000" b="1" dirty="0">
                <a:latin typeface="Helvetica"/>
              </a:rPr>
              <a:t> </a:t>
            </a:r>
            <a:r>
              <a:rPr lang="en-US" sz="2000" b="1" dirty="0" err="1">
                <a:latin typeface="Helvetica"/>
              </a:rPr>
              <a:t>Wollman</a:t>
            </a:r>
            <a:r>
              <a:rPr lang="en-US" sz="2000" b="1" dirty="0">
                <a:latin typeface="Helvetica"/>
              </a:rPr>
              <a:t> propose the term </a:t>
            </a:r>
            <a:r>
              <a:rPr lang="en-US" sz="2000" b="1" dirty="0">
                <a:latin typeface="Helvetica"/>
                <a:hlinkClick r:id="rId2"/>
              </a:rPr>
              <a:t>"Episome"</a:t>
            </a:r>
            <a:r>
              <a:rPr lang="en-US" sz="2000" b="1" dirty="0">
                <a:latin typeface="Helvetica"/>
              </a:rPr>
              <a:t> to describe genetic elements such as </a:t>
            </a:r>
            <a:r>
              <a:rPr lang="en-US" sz="2000" b="1" dirty="0">
                <a:solidFill>
                  <a:srgbClr val="009999"/>
                </a:solidFill>
                <a:latin typeface="Helvetica"/>
              </a:rPr>
              <a:t>F factor, </a:t>
            </a:r>
            <a:r>
              <a:rPr lang="en-US" sz="2000" b="1" dirty="0" err="1">
                <a:solidFill>
                  <a:srgbClr val="009999"/>
                </a:solidFill>
                <a:latin typeface="Helvetica"/>
              </a:rPr>
              <a:t>colicine</a:t>
            </a:r>
            <a:r>
              <a:rPr lang="en-US" sz="2000" b="1" dirty="0">
                <a:solidFill>
                  <a:srgbClr val="009999"/>
                </a:solidFill>
                <a:latin typeface="Helvetica"/>
              </a:rPr>
              <a:t>, and phage lambda</a:t>
            </a:r>
            <a:r>
              <a:rPr lang="en-US" sz="2000" b="1" dirty="0">
                <a:latin typeface="Helvetica"/>
              </a:rPr>
              <a:t>, which can exist both in association with the chromosome and independent of it.</a:t>
            </a:r>
            <a:r>
              <a:rPr lang="en-US" sz="2000" dirty="0">
                <a:latin typeface="Helvetica"/>
              </a:rPr>
              <a:t> </a:t>
            </a:r>
            <a:r>
              <a:rPr lang="en-US" sz="2000" b="1" dirty="0" smtClean="0">
                <a:latin typeface="Helvetica"/>
              </a:rPr>
              <a:t> </a:t>
            </a:r>
          </a:p>
          <a:p>
            <a:pPr indent="457200">
              <a:spcBef>
                <a:spcPts val="1800"/>
              </a:spcBef>
              <a:buClr>
                <a:srgbClr val="FF0000"/>
              </a:buClr>
              <a:buSzPct val="70000"/>
              <a:buFont typeface="Wingdings" charset="2"/>
              <a:buChar char="Ø"/>
            </a:pPr>
            <a:r>
              <a:rPr lang="en-US" sz="2000" b="1" dirty="0" smtClean="0">
                <a:latin typeface="Helvetica"/>
              </a:rPr>
              <a:t>1961: DNA (radioactive) labeling show that </a:t>
            </a:r>
            <a:r>
              <a:rPr lang="en-US" sz="2000" b="1" dirty="0" smtClean="0">
                <a:solidFill>
                  <a:srgbClr val="009999"/>
                </a:solidFill>
                <a:latin typeface="Helvetica"/>
              </a:rPr>
              <a:t>mating in bacteria is accompanied by transfer of DNA from the donor to the recipient</a:t>
            </a:r>
            <a:r>
              <a:rPr lang="en-US" sz="2000" b="1" dirty="0" smtClean="0">
                <a:latin typeface="Helvetica"/>
              </a:rPr>
              <a:t>. </a:t>
            </a:r>
          </a:p>
          <a:p>
            <a:pPr indent="457200">
              <a:spcBef>
                <a:spcPts val="1800"/>
              </a:spcBef>
              <a:buClr>
                <a:srgbClr val="FF0000"/>
              </a:buClr>
              <a:buSzPct val="70000"/>
              <a:buFont typeface="Wingdings" charset="2"/>
              <a:buChar char="Ø"/>
            </a:pPr>
            <a:r>
              <a:rPr lang="en-US" sz="2000" b="1" dirty="0" smtClean="0">
                <a:latin typeface="Helvetica"/>
              </a:rPr>
              <a:t>1962: In a review on </a:t>
            </a:r>
            <a:r>
              <a:rPr lang="en-US" sz="2000" b="1" dirty="0" err="1" smtClean="0">
                <a:latin typeface="Helvetica"/>
              </a:rPr>
              <a:t>episomes</a:t>
            </a:r>
            <a:r>
              <a:rPr lang="en-US" sz="2000" b="1" dirty="0" smtClean="0">
                <a:latin typeface="Helvetica"/>
              </a:rPr>
              <a:t>, </a:t>
            </a:r>
            <a:r>
              <a:rPr lang="en-US" sz="2000" b="1" dirty="0" smtClean="0">
                <a:solidFill>
                  <a:srgbClr val="FF33CC"/>
                </a:solidFill>
                <a:latin typeface="Helvetica"/>
              </a:rPr>
              <a:t>Allan Campbell</a:t>
            </a:r>
            <a:r>
              <a:rPr lang="en-US" sz="2000" b="1" dirty="0" smtClean="0">
                <a:latin typeface="Helvetica"/>
              </a:rPr>
              <a:t> proposes the </a:t>
            </a:r>
            <a:r>
              <a:rPr lang="en-US" sz="2000" b="1" dirty="0" smtClean="0">
                <a:solidFill>
                  <a:srgbClr val="009999"/>
                </a:solidFill>
                <a:latin typeface="Helvetica"/>
              </a:rPr>
              <a:t>reciprocal recombination of circular </a:t>
            </a:r>
            <a:r>
              <a:rPr lang="en-US" sz="2000" b="1" dirty="0" err="1" smtClean="0">
                <a:solidFill>
                  <a:srgbClr val="009999"/>
                </a:solidFill>
                <a:latin typeface="Helvetica"/>
              </a:rPr>
              <a:t>episome</a:t>
            </a:r>
            <a:r>
              <a:rPr lang="en-US" sz="2000" b="1" dirty="0" smtClean="0">
                <a:latin typeface="Helvetica"/>
              </a:rPr>
              <a:t> DNA molecules with the chromosomal DNA. 1962: </a:t>
            </a:r>
            <a:r>
              <a:rPr lang="en-US" sz="2000" b="1" dirty="0" smtClean="0">
                <a:solidFill>
                  <a:srgbClr val="009999"/>
                </a:solidFill>
                <a:latin typeface="Helvetica"/>
              </a:rPr>
              <a:t>Circular DNA</a:t>
            </a:r>
            <a:r>
              <a:rPr lang="en-US" sz="2000" b="1" dirty="0" smtClean="0">
                <a:latin typeface="Helvetica"/>
              </a:rPr>
              <a:t> is found to actually exist in the genome of the small phage phi-X174.</a:t>
            </a:r>
          </a:p>
          <a:p>
            <a:pPr indent="457200">
              <a:spcBef>
                <a:spcPts val="1800"/>
              </a:spcBef>
              <a:buClr>
                <a:srgbClr val="FF0000"/>
              </a:buClr>
              <a:buSzPct val="70000"/>
              <a:buFont typeface="Wingdings" charset="2"/>
              <a:buChar char="Ø"/>
            </a:pPr>
            <a:endParaRPr lang="en-US" sz="2000" b="1" dirty="0">
              <a:latin typeface="Helvetica"/>
            </a:endParaRPr>
          </a:p>
        </p:txBody>
      </p:sp>
      <p:sp>
        <p:nvSpPr>
          <p:cNvPr id="14" name="Rectangle 5"/>
          <p:cNvSpPr>
            <a:spLocks noChangeArrowheads="1"/>
          </p:cNvSpPr>
          <p:nvPr/>
        </p:nvSpPr>
        <p:spPr bwMode="auto">
          <a:xfrm>
            <a:off x="990600" y="152400"/>
            <a:ext cx="7315200" cy="830997"/>
          </a:xfrm>
          <a:prstGeom prst="rect">
            <a:avLst/>
          </a:prstGeom>
          <a:noFill/>
          <a:ln w="9525">
            <a:noFill/>
            <a:miter lim="800000"/>
            <a:headEnd/>
            <a:tailEnd/>
          </a:ln>
          <a:effectLst/>
        </p:spPr>
        <p:txBody>
          <a:bodyPr wrap="square">
            <a:prstTxWarp prst="textNoShape">
              <a:avLst/>
            </a:prstTxWarp>
            <a:spAutoFit/>
          </a:bodyPr>
          <a:lstStyle/>
          <a:p>
            <a:pPr algn="ctr"/>
            <a:r>
              <a:rPr lang="en-US" sz="4800" b="1" dirty="0">
                <a:latin typeface="Helvetica"/>
              </a:rPr>
              <a:t>Plasmid Early History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52400"/>
            <a:ext cx="9144000" cy="1143000"/>
          </a:xfrm>
        </p:spPr>
        <p:txBody>
          <a:bodyPr/>
          <a:lstStyle/>
          <a:p>
            <a:pPr eaLnBrk="1" hangingPunct="1"/>
            <a:r>
              <a:rPr lang="en-US" b="1" dirty="0">
                <a:solidFill>
                  <a:schemeClr val="tx1"/>
                </a:solidFill>
              </a:rPr>
              <a:t>Bacteria and Humans</a:t>
            </a:r>
          </a:p>
        </p:txBody>
      </p:sp>
      <p:sp>
        <p:nvSpPr>
          <p:cNvPr id="12291" name="Rectangle 3"/>
          <p:cNvSpPr>
            <a:spLocks noGrp="1" noChangeArrowheads="1"/>
          </p:cNvSpPr>
          <p:nvPr>
            <p:ph type="body" idx="1"/>
          </p:nvPr>
        </p:nvSpPr>
        <p:spPr>
          <a:xfrm>
            <a:off x="533400" y="1447800"/>
            <a:ext cx="8001000" cy="4419600"/>
          </a:xfrm>
        </p:spPr>
        <p:txBody>
          <a:bodyPr/>
          <a:lstStyle/>
          <a:p>
            <a:pPr marL="347472" eaLnBrk="1" hangingPunct="1">
              <a:lnSpc>
                <a:spcPct val="90000"/>
              </a:lnSpc>
              <a:spcBef>
                <a:spcPts val="2376"/>
              </a:spcBef>
            </a:pPr>
            <a:r>
              <a:rPr lang="en-US" sz="2400" b="1" dirty="0">
                <a:solidFill>
                  <a:srgbClr val="FF3300"/>
                </a:solidFill>
              </a:rPr>
              <a:t>Pathogens</a:t>
            </a:r>
            <a:r>
              <a:rPr lang="en-US" sz="2400" b="1" dirty="0"/>
              <a:t> – disease causing agents   (Pathology – science of studying diseases)</a:t>
            </a:r>
            <a:endParaRPr lang="en-US" sz="2400" dirty="0"/>
          </a:p>
          <a:p>
            <a:pPr marL="347472" eaLnBrk="1" hangingPunct="1">
              <a:lnSpc>
                <a:spcPct val="90000"/>
              </a:lnSpc>
              <a:spcBef>
                <a:spcPts val="2376"/>
              </a:spcBef>
            </a:pPr>
            <a:r>
              <a:rPr lang="en-US" sz="2400" b="1" dirty="0"/>
              <a:t>Can produce poisonous </a:t>
            </a:r>
            <a:r>
              <a:rPr lang="en-US" sz="2400" b="1" dirty="0">
                <a:solidFill>
                  <a:srgbClr val="00CC00"/>
                </a:solidFill>
              </a:rPr>
              <a:t>toxins</a:t>
            </a:r>
            <a:r>
              <a:rPr lang="en-US" sz="2400" b="1" dirty="0"/>
              <a:t> (poisons) </a:t>
            </a:r>
            <a:endParaRPr lang="en-US" sz="2400" dirty="0"/>
          </a:p>
          <a:p>
            <a:pPr marL="347472" eaLnBrk="1" hangingPunct="1">
              <a:lnSpc>
                <a:spcPct val="90000"/>
              </a:lnSpc>
              <a:spcBef>
                <a:spcPts val="2376"/>
              </a:spcBef>
            </a:pPr>
            <a:r>
              <a:rPr lang="en-US" sz="2400" b="1" dirty="0" err="1">
                <a:solidFill>
                  <a:srgbClr val="3333CC"/>
                </a:solidFill>
              </a:rPr>
              <a:t>Endotoxins</a:t>
            </a:r>
            <a:r>
              <a:rPr lang="en-US" sz="2400" b="1" dirty="0"/>
              <a:t> are made of lipids &amp; carbohydrates by </a:t>
            </a:r>
            <a:r>
              <a:rPr lang="en-US" sz="2400" b="1" dirty="0">
                <a:solidFill>
                  <a:srgbClr val="FF0066"/>
                </a:solidFill>
              </a:rPr>
              <a:t>Gram - bacteria</a:t>
            </a:r>
            <a:r>
              <a:rPr lang="en-US" sz="2400" b="1" dirty="0"/>
              <a:t> &amp; released after the bacteria die (cause high fever, circulatory vessel damage…) </a:t>
            </a:r>
            <a:r>
              <a:rPr lang="en-US" sz="2400" b="1" i="1" dirty="0"/>
              <a:t>E. coli</a:t>
            </a:r>
            <a:r>
              <a:rPr lang="en-US" sz="2400" b="1" dirty="0"/>
              <a:t>   </a:t>
            </a:r>
            <a:endParaRPr lang="en-US" sz="2400" dirty="0"/>
          </a:p>
          <a:p>
            <a:pPr marL="347472" eaLnBrk="1" hangingPunct="1">
              <a:lnSpc>
                <a:spcPct val="90000"/>
              </a:lnSpc>
              <a:spcBef>
                <a:spcPts val="2376"/>
              </a:spcBef>
            </a:pPr>
            <a:r>
              <a:rPr lang="en-US" sz="2400" b="1" dirty="0" err="1">
                <a:solidFill>
                  <a:schemeClr val="accent2"/>
                </a:solidFill>
              </a:rPr>
              <a:t>Exotoxins</a:t>
            </a:r>
            <a:r>
              <a:rPr lang="en-US" sz="2400" b="1" dirty="0"/>
              <a:t> are made of protein by </a:t>
            </a:r>
            <a:r>
              <a:rPr lang="en-US" sz="2400" b="1" dirty="0">
                <a:solidFill>
                  <a:srgbClr val="660066"/>
                </a:solidFill>
              </a:rPr>
              <a:t>Gram +</a:t>
            </a:r>
            <a:r>
              <a:rPr lang="en-US" sz="2400" b="1" dirty="0"/>
              <a:t> bacteria .  Secreted into environment. </a:t>
            </a:r>
            <a:r>
              <a:rPr lang="en-US" sz="2400" b="1" i="1" dirty="0"/>
              <a:t>Clostridium </a:t>
            </a:r>
            <a:r>
              <a:rPr lang="en-US" sz="2400" b="1" i="1" dirty="0" err="1"/>
              <a:t>tetani</a:t>
            </a:r>
            <a:r>
              <a:rPr lang="en-US" sz="2400" b="1" dirty="0"/>
              <a:t> </a:t>
            </a:r>
            <a:endParaRPr lang="en-US" sz="2400" dirty="0"/>
          </a:p>
          <a:p>
            <a:pPr marL="347472" eaLnBrk="1" hangingPunct="1">
              <a:lnSpc>
                <a:spcPct val="90000"/>
              </a:lnSpc>
              <a:spcBef>
                <a:spcPts val="2376"/>
              </a:spcBef>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152400" y="1676400"/>
            <a:ext cx="8636000" cy="5207580"/>
          </a:xfrm>
          <a:prstGeom prst="rect">
            <a:avLst/>
          </a:prstGeom>
          <a:noFill/>
          <a:ln w="9525">
            <a:noFill/>
            <a:miter lim="800000"/>
            <a:headEnd/>
            <a:tailEnd/>
          </a:ln>
          <a:effectLst/>
        </p:spPr>
        <p:txBody>
          <a:bodyPr>
            <a:prstTxWarp prst="textNoShape">
              <a:avLst/>
            </a:prstTxWarp>
            <a:spAutoFit/>
          </a:bodyPr>
          <a:lstStyle/>
          <a:p>
            <a:pPr indent="457200">
              <a:lnSpc>
                <a:spcPct val="120000"/>
              </a:lnSpc>
              <a:spcBef>
                <a:spcPts val="600"/>
              </a:spcBef>
              <a:buClr>
                <a:srgbClr val="FF0000"/>
              </a:buClr>
              <a:buSzPct val="70000"/>
              <a:buFont typeface="Wingdings" charset="2"/>
              <a:buChar char="Ø"/>
            </a:pPr>
            <a:r>
              <a:rPr lang="en-US" sz="1800" b="1" dirty="0">
                <a:latin typeface="Helvetica"/>
              </a:rPr>
              <a:t>1963: Alfred Hershey shows that </a:t>
            </a:r>
            <a:r>
              <a:rPr lang="en-US" sz="1800" b="1" dirty="0" err="1">
                <a:latin typeface="Helvetica"/>
              </a:rPr>
              <a:t>bacteriophage</a:t>
            </a:r>
            <a:r>
              <a:rPr lang="en-US" sz="1800" b="1" dirty="0">
                <a:latin typeface="Helvetica"/>
              </a:rPr>
              <a:t> lambda can form circles in vitro by virtue of its "cohesive ends". </a:t>
            </a:r>
            <a:endParaRPr lang="en-US" sz="1800" b="1" dirty="0" smtClean="0">
              <a:latin typeface="Helvetica"/>
            </a:endParaRPr>
          </a:p>
          <a:p>
            <a:pPr lvl="1" indent="457200">
              <a:lnSpc>
                <a:spcPct val="120000"/>
              </a:lnSpc>
              <a:spcBef>
                <a:spcPts val="600"/>
              </a:spcBef>
              <a:buClr>
                <a:srgbClr val="0000FF"/>
              </a:buClr>
              <a:buSzPct val="70000"/>
              <a:buFont typeface="Wingdings" charset="2"/>
              <a:buChar char="²"/>
            </a:pPr>
            <a:r>
              <a:rPr lang="en-US" sz="1800" b="1" dirty="0" smtClean="0">
                <a:latin typeface="Helvetica"/>
              </a:rPr>
              <a:t>Other </a:t>
            </a:r>
            <a:r>
              <a:rPr lang="en-US" sz="1800" b="1" dirty="0">
                <a:latin typeface="Helvetica"/>
              </a:rPr>
              <a:t>circular </a:t>
            </a:r>
            <a:r>
              <a:rPr lang="en-US" sz="1800" b="1" dirty="0" err="1">
                <a:latin typeface="Helvetica"/>
              </a:rPr>
              <a:t>DNAs</a:t>
            </a:r>
            <a:r>
              <a:rPr lang="en-US" sz="1800" b="1" dirty="0">
                <a:latin typeface="Helvetica"/>
              </a:rPr>
              <a:t> - the </a:t>
            </a:r>
            <a:r>
              <a:rPr lang="en-US" sz="1800" b="1" i="1" dirty="0">
                <a:latin typeface="Helvetica"/>
              </a:rPr>
              <a:t>E. coli</a:t>
            </a:r>
            <a:r>
              <a:rPr lang="en-US" sz="1800" b="1" dirty="0">
                <a:latin typeface="Helvetica"/>
              </a:rPr>
              <a:t> genome and</a:t>
            </a:r>
            <a:r>
              <a:rPr lang="en-US" sz="1800" b="1" dirty="0" smtClean="0">
                <a:latin typeface="Helvetica"/>
              </a:rPr>
              <a:t> </a:t>
            </a:r>
            <a:r>
              <a:rPr lang="en-US" sz="1800" b="1" dirty="0" err="1" smtClean="0">
                <a:latin typeface="Helvetica"/>
              </a:rPr>
              <a:t>polyoma</a:t>
            </a:r>
            <a:r>
              <a:rPr lang="en-US" sz="1800" b="1" dirty="0" smtClean="0">
                <a:latin typeface="Helvetica"/>
              </a:rPr>
              <a:t> </a:t>
            </a:r>
            <a:r>
              <a:rPr lang="en-US" sz="1800" b="1" dirty="0">
                <a:latin typeface="Helvetica"/>
              </a:rPr>
              <a:t>virus DNA are visualized as well.</a:t>
            </a:r>
            <a:r>
              <a:rPr lang="en-US" sz="1800" b="1" dirty="0" smtClean="0">
                <a:latin typeface="Helvetica"/>
              </a:rPr>
              <a:t> </a:t>
            </a:r>
          </a:p>
          <a:p>
            <a:pPr indent="457200">
              <a:lnSpc>
                <a:spcPct val="120000"/>
              </a:lnSpc>
              <a:spcBef>
                <a:spcPts val="600"/>
              </a:spcBef>
              <a:buClr>
                <a:srgbClr val="FF0000"/>
              </a:buClr>
              <a:buSzPct val="70000"/>
              <a:buFont typeface="Wingdings" charset="2"/>
              <a:buChar char="Ø"/>
            </a:pPr>
            <a:r>
              <a:rPr lang="en-US" sz="1800" b="1" dirty="0">
                <a:latin typeface="Helvetica"/>
              </a:rPr>
              <a:t>1967: R. </a:t>
            </a:r>
            <a:r>
              <a:rPr lang="en-US" sz="1800" b="1" dirty="0" err="1">
                <a:latin typeface="Helvetica"/>
              </a:rPr>
              <a:t>Radloff</a:t>
            </a:r>
            <a:r>
              <a:rPr lang="en-US" sz="1800" b="1" dirty="0">
                <a:latin typeface="Helvetica"/>
              </a:rPr>
              <a:t>, William Bauer, and J. </a:t>
            </a:r>
            <a:r>
              <a:rPr lang="en-US" sz="1800" b="1" dirty="0" err="1">
                <a:latin typeface="Helvetica"/>
              </a:rPr>
              <a:t>Vinograd</a:t>
            </a:r>
            <a:r>
              <a:rPr lang="en-US" sz="1800" b="1" dirty="0">
                <a:latin typeface="Helvetica"/>
              </a:rPr>
              <a:t> describe the </a:t>
            </a:r>
            <a:r>
              <a:rPr lang="en-US" sz="1800" b="1" dirty="0" err="1">
                <a:latin typeface="Helvetica"/>
              </a:rPr>
              <a:t>CsCl</a:t>
            </a:r>
            <a:r>
              <a:rPr lang="en-US" sz="1800" b="1" dirty="0">
                <a:latin typeface="Helvetica"/>
              </a:rPr>
              <a:t> dye-</a:t>
            </a:r>
            <a:r>
              <a:rPr lang="en-US" sz="1800" b="1" dirty="0" err="1">
                <a:latin typeface="Helvetica"/>
              </a:rPr>
              <a:t>bouyant</a:t>
            </a:r>
            <a:r>
              <a:rPr lang="en-US" sz="1800" b="1" dirty="0">
                <a:latin typeface="Helvetica"/>
              </a:rPr>
              <a:t> density method to separate closed circular DNA from open circles and linear DNA, thus facilitating the physical study of plasmids.</a:t>
            </a:r>
            <a:r>
              <a:rPr lang="en-US" sz="1800" b="1" dirty="0" smtClean="0">
                <a:latin typeface="Helvetica"/>
              </a:rPr>
              <a:t> </a:t>
            </a:r>
          </a:p>
          <a:p>
            <a:pPr indent="457200">
              <a:lnSpc>
                <a:spcPct val="120000"/>
              </a:lnSpc>
              <a:spcBef>
                <a:spcPts val="600"/>
              </a:spcBef>
              <a:buClr>
                <a:srgbClr val="FF0000"/>
              </a:buClr>
              <a:buSzPct val="70000"/>
              <a:buFont typeface="Wingdings" charset="2"/>
              <a:buChar char="Ø"/>
            </a:pPr>
            <a:r>
              <a:rPr lang="en-US" sz="1800" b="1" dirty="0">
                <a:latin typeface="Helvetica"/>
              </a:rPr>
              <a:t>1969: M. </a:t>
            </a:r>
            <a:r>
              <a:rPr lang="en-US" sz="1800" b="1" dirty="0" err="1">
                <a:latin typeface="Helvetica"/>
              </a:rPr>
              <a:t>Bazarle</a:t>
            </a:r>
            <a:r>
              <a:rPr lang="en-US" sz="1800" b="1" dirty="0">
                <a:latin typeface="Helvetica"/>
              </a:rPr>
              <a:t> and D. R. </a:t>
            </a:r>
            <a:r>
              <a:rPr lang="en-US" sz="1800" b="1" dirty="0" err="1">
                <a:latin typeface="Helvetica"/>
              </a:rPr>
              <a:t>Helinski</a:t>
            </a:r>
            <a:r>
              <a:rPr lang="en-US" sz="1800" b="1" dirty="0">
                <a:latin typeface="Helvetica"/>
              </a:rPr>
              <a:t> show that several </a:t>
            </a:r>
            <a:r>
              <a:rPr lang="en-US" sz="1800" b="1" dirty="0" err="1">
                <a:latin typeface="Helvetica"/>
              </a:rPr>
              <a:t>colicine</a:t>
            </a:r>
            <a:r>
              <a:rPr lang="en-US" sz="1800" b="1" dirty="0">
                <a:latin typeface="Helvetica"/>
              </a:rPr>
              <a:t> factors are homogeneous circular DNA molecules.</a:t>
            </a:r>
            <a:r>
              <a:rPr lang="en-US" sz="1800" b="1" dirty="0" smtClean="0">
                <a:latin typeface="Helvetica"/>
              </a:rPr>
              <a:t> </a:t>
            </a:r>
          </a:p>
          <a:p>
            <a:pPr indent="457200">
              <a:spcBef>
                <a:spcPts val="600"/>
              </a:spcBef>
              <a:buClr>
                <a:srgbClr val="FF0000"/>
              </a:buClr>
              <a:buSzPct val="70000"/>
              <a:buFont typeface="Wingdings" charset="2"/>
              <a:buChar char="Ø"/>
            </a:pPr>
            <a:r>
              <a:rPr lang="en-US" sz="1800" b="1" dirty="0" smtClean="0">
                <a:latin typeface="Helvetica"/>
              </a:rPr>
              <a:t>By the end of the 1960s, both the genetic and physical nature of plasmids and </a:t>
            </a:r>
            <a:r>
              <a:rPr lang="en-US" sz="1800" b="1" dirty="0" err="1" smtClean="0">
                <a:latin typeface="Helvetica"/>
              </a:rPr>
              <a:t>cytoplasmic</a:t>
            </a:r>
            <a:r>
              <a:rPr lang="en-US" sz="1800" b="1" dirty="0" smtClean="0">
                <a:latin typeface="Helvetica"/>
              </a:rPr>
              <a:t> heredity had been known in detail and the "Modern Period" of Plasmid Research</a:t>
            </a:r>
            <a:r>
              <a:rPr lang="en-US" sz="1800" dirty="0" smtClean="0">
                <a:latin typeface="Helvetica"/>
              </a:rPr>
              <a:t> </a:t>
            </a:r>
            <a:r>
              <a:rPr lang="en-US" sz="1800" b="1" dirty="0" smtClean="0">
                <a:latin typeface="Helvetica"/>
              </a:rPr>
              <a:t>starts</a:t>
            </a:r>
            <a:r>
              <a:rPr lang="en-US" sz="1800" dirty="0" smtClean="0">
                <a:latin typeface="Helvetica"/>
              </a:rPr>
              <a:t> </a:t>
            </a:r>
            <a:r>
              <a:rPr lang="en-US" sz="1800" b="1" dirty="0" smtClean="0">
                <a:latin typeface="Helvetica"/>
              </a:rPr>
              <a:t>- recombinant DNA technology.</a:t>
            </a:r>
            <a:r>
              <a:rPr lang="en-US" sz="1800" dirty="0" smtClean="0">
                <a:latin typeface="Helvetica"/>
              </a:rPr>
              <a:t> </a:t>
            </a:r>
            <a:endParaRPr lang="en-US" sz="1800" b="1" dirty="0" smtClean="0">
              <a:latin typeface="Helvetica"/>
            </a:endParaRPr>
          </a:p>
          <a:p>
            <a:pPr indent="457200">
              <a:spcBef>
                <a:spcPts val="600"/>
              </a:spcBef>
              <a:buClr>
                <a:srgbClr val="FF0000"/>
              </a:buClr>
              <a:buSzPct val="70000"/>
              <a:buFont typeface="Wingdings" charset="2"/>
              <a:buChar char="Ø"/>
            </a:pPr>
            <a:r>
              <a:rPr lang="en-US" sz="1800" b="1" dirty="0" smtClean="0">
                <a:latin typeface="Helvetica"/>
              </a:rPr>
              <a:t>1970s-80s: the </a:t>
            </a:r>
            <a:r>
              <a:rPr lang="en-US" sz="1800" b="1" dirty="0" err="1" smtClean="0">
                <a:latin typeface="Helvetica"/>
              </a:rPr>
              <a:t>Cytoplasmic</a:t>
            </a:r>
            <a:r>
              <a:rPr lang="en-US" sz="1800" dirty="0" smtClean="0">
                <a:latin typeface="Helvetica"/>
              </a:rPr>
              <a:t> </a:t>
            </a:r>
            <a:r>
              <a:rPr lang="en-US" sz="1800" b="1" dirty="0" smtClean="0">
                <a:latin typeface="Helvetica"/>
              </a:rPr>
              <a:t>mitochondrial and chloroplast </a:t>
            </a:r>
            <a:r>
              <a:rPr lang="en-US" sz="1800" b="1" dirty="0" err="1" smtClean="0">
                <a:latin typeface="Helvetica"/>
              </a:rPr>
              <a:t>DNAs</a:t>
            </a:r>
            <a:r>
              <a:rPr lang="en-US" sz="1800" b="1" dirty="0" smtClean="0">
                <a:latin typeface="Helvetica"/>
              </a:rPr>
              <a:t> in green algae and plants have been continuously studied and their circular forms of </a:t>
            </a:r>
            <a:r>
              <a:rPr lang="en-US" sz="1800" b="1" dirty="0" err="1" smtClean="0">
                <a:latin typeface="Helvetica"/>
              </a:rPr>
              <a:t>dsDNAs</a:t>
            </a:r>
            <a:r>
              <a:rPr lang="en-US" sz="1800" b="1" dirty="0" smtClean="0">
                <a:latin typeface="Helvetica"/>
              </a:rPr>
              <a:t> are not being visualized until very recently. </a:t>
            </a:r>
          </a:p>
        </p:txBody>
      </p:sp>
      <p:sp>
        <p:nvSpPr>
          <p:cNvPr id="9221" name="Rectangle 5"/>
          <p:cNvSpPr>
            <a:spLocks noChangeArrowheads="1"/>
          </p:cNvSpPr>
          <p:nvPr/>
        </p:nvSpPr>
        <p:spPr bwMode="auto">
          <a:xfrm>
            <a:off x="228600" y="228600"/>
            <a:ext cx="8686800" cy="1261884"/>
          </a:xfrm>
          <a:prstGeom prst="rect">
            <a:avLst/>
          </a:prstGeom>
          <a:noFill/>
          <a:ln w="9525">
            <a:noFill/>
            <a:miter lim="800000"/>
            <a:headEnd/>
            <a:tailEnd/>
          </a:ln>
          <a:effectLst/>
        </p:spPr>
        <p:txBody>
          <a:bodyPr wrap="square">
            <a:prstTxWarp prst="textNoShape">
              <a:avLst/>
            </a:prstTxWarp>
            <a:spAutoFit/>
          </a:bodyPr>
          <a:lstStyle/>
          <a:p>
            <a:pPr algn="ctr"/>
            <a:r>
              <a:rPr lang="en-US" sz="4800" b="1" dirty="0">
                <a:latin typeface="Helvetica"/>
              </a:rPr>
              <a:t>Plasmid Early History </a:t>
            </a:r>
          </a:p>
          <a:p>
            <a:pPr algn="ctr"/>
            <a:r>
              <a:rPr lang="en-US" sz="2800" b="1" dirty="0">
                <a:latin typeface="Arial"/>
              </a:rPr>
              <a:t>with the help of </a:t>
            </a:r>
            <a:r>
              <a:rPr lang="en-US" sz="2800" b="1" dirty="0" err="1">
                <a:latin typeface="Arial"/>
              </a:rPr>
              <a:t>CsCl</a:t>
            </a:r>
            <a:r>
              <a:rPr lang="en-US" sz="2800" b="1" dirty="0">
                <a:latin typeface="Arial"/>
              </a:rPr>
              <a:t> gradient method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762000" y="1524000"/>
            <a:ext cx="7620000" cy="4185762"/>
          </a:xfrm>
          <a:prstGeom prst="rect">
            <a:avLst/>
          </a:prstGeom>
          <a:noFill/>
          <a:ln w="9525">
            <a:noFill/>
            <a:miter lim="800000"/>
            <a:headEnd/>
            <a:tailEnd/>
          </a:ln>
          <a:effectLst/>
        </p:spPr>
        <p:txBody>
          <a:bodyPr wrap="square" anchor="ctr">
            <a:prstTxWarp prst="textNoShape">
              <a:avLst/>
            </a:prstTxWarp>
            <a:spAutoFit/>
          </a:bodyPr>
          <a:lstStyle/>
          <a:p>
            <a:pPr>
              <a:spcBef>
                <a:spcPts val="1200"/>
              </a:spcBef>
              <a:buClr>
                <a:srgbClr val="FF0000"/>
              </a:buClr>
              <a:buSzPct val="70000"/>
              <a:buFont typeface="Wingdings" charset="2"/>
              <a:buChar char="Ø"/>
            </a:pPr>
            <a:r>
              <a:rPr lang="en-US" altLang="zh-CN" sz="1800" b="1" dirty="0" smtClean="0">
                <a:latin typeface="Helvetica"/>
                <a:ea typeface="宋体" pitchFamily="-112" charset="-122"/>
                <a:cs typeface="宋体" pitchFamily="-112" charset="-122"/>
              </a:rPr>
              <a:t> Plasmid </a:t>
            </a:r>
            <a:r>
              <a:rPr lang="en-US" altLang="zh-CN" sz="1800" b="1" dirty="0">
                <a:latin typeface="Helvetica"/>
                <a:ea typeface="宋体" pitchFamily="-112" charset="-122"/>
                <a:cs typeface="宋体" pitchFamily="-112" charset="-122"/>
              </a:rPr>
              <a:t>is autonomously replicating, </a:t>
            </a:r>
            <a:r>
              <a:rPr lang="en-US" altLang="zh-CN" sz="1800" b="1" dirty="0" err="1">
                <a:latin typeface="Helvetica"/>
                <a:ea typeface="宋体" pitchFamily="-112" charset="-122"/>
                <a:cs typeface="宋体" pitchFamily="-112" charset="-122"/>
              </a:rPr>
              <a:t>extrachromosomal</a:t>
            </a:r>
            <a:r>
              <a:rPr lang="en-US" altLang="zh-CN" sz="1800" b="1" dirty="0">
                <a:latin typeface="Helvetica"/>
                <a:ea typeface="宋体" pitchFamily="-112" charset="-122"/>
                <a:cs typeface="宋体" pitchFamily="-112" charset="-122"/>
              </a:rPr>
              <a:t> circular DNA molecules, distinct from the normal chromosomal </a:t>
            </a:r>
            <a:r>
              <a:rPr lang="en-US" altLang="zh-CN" sz="1800" b="1" dirty="0" err="1">
                <a:latin typeface="Helvetica"/>
                <a:ea typeface="宋体" pitchFamily="-112" charset="-122"/>
                <a:cs typeface="宋体" pitchFamily="-112" charset="-122"/>
              </a:rPr>
              <a:t>DNAs</a:t>
            </a:r>
            <a:r>
              <a:rPr lang="en-US" altLang="zh-CN" sz="1800" b="1" dirty="0">
                <a:latin typeface="Helvetica"/>
                <a:ea typeface="宋体" pitchFamily="-112" charset="-122"/>
                <a:cs typeface="宋体" pitchFamily="-112" charset="-122"/>
              </a:rPr>
              <a:t> and nonessential for cell survival under nonselective conditions. </a:t>
            </a:r>
            <a:endParaRPr lang="en-US" altLang="zh-CN" sz="1800" b="1" dirty="0" smtClean="0">
              <a:latin typeface="Helvetica"/>
              <a:ea typeface="宋体" pitchFamily="-112" charset="-122"/>
              <a:cs typeface="宋体" pitchFamily="-112" charset="-122"/>
            </a:endParaRPr>
          </a:p>
          <a:p>
            <a:pPr>
              <a:spcBef>
                <a:spcPts val="1200"/>
              </a:spcBef>
              <a:buClr>
                <a:srgbClr val="FF0000"/>
              </a:buClr>
              <a:buSzPct val="70000"/>
              <a:buFont typeface="Wingdings" charset="2"/>
              <a:buChar char="Ø"/>
            </a:pPr>
            <a:r>
              <a:rPr lang="en-US" altLang="zh-CN" sz="1800" b="1" dirty="0" smtClean="0">
                <a:latin typeface="Helvetica"/>
                <a:ea typeface="宋体" pitchFamily="-112" charset="-122"/>
                <a:cs typeface="宋体" pitchFamily="-112" charset="-122"/>
              </a:rPr>
              <a:t> </a:t>
            </a:r>
            <a:r>
              <a:rPr lang="en-US" altLang="zh-CN" sz="1800" b="1" dirty="0" err="1" smtClean="0">
                <a:latin typeface="Helvetica"/>
                <a:ea typeface="宋体" pitchFamily="-112" charset="-122"/>
                <a:cs typeface="宋体" pitchFamily="-112" charset="-122"/>
              </a:rPr>
              <a:t>Episome</a:t>
            </a:r>
            <a:r>
              <a:rPr lang="en-US" altLang="zh-CN" sz="1800" b="1" dirty="0" smtClean="0">
                <a:latin typeface="Helvetica"/>
                <a:ea typeface="宋体" pitchFamily="-112" charset="-122"/>
                <a:cs typeface="宋体" pitchFamily="-112" charset="-122"/>
              </a:rPr>
              <a:t> </a:t>
            </a:r>
            <a:r>
              <a:rPr lang="en-US" altLang="zh-CN" sz="1800" b="1" dirty="0">
                <a:latin typeface="Helvetica"/>
                <a:ea typeface="宋体" pitchFamily="-112" charset="-122"/>
                <a:cs typeface="宋体" pitchFamily="-112" charset="-122"/>
              </a:rPr>
              <a:t>no longer in use</a:t>
            </a:r>
            <a:r>
              <a:rPr lang="en-US" altLang="zh-CN" sz="1800" b="1" dirty="0" smtClean="0">
                <a:latin typeface="Helvetica"/>
                <a:ea typeface="宋体" pitchFamily="-112" charset="-122"/>
                <a:cs typeface="宋体" pitchFamily="-112" charset="-122"/>
              </a:rPr>
              <a:t>.</a:t>
            </a:r>
            <a:endParaRPr lang="en-US" sz="1800" b="1" dirty="0" smtClean="0">
              <a:latin typeface="Helvetica"/>
            </a:endParaRPr>
          </a:p>
          <a:p>
            <a:pPr>
              <a:spcBef>
                <a:spcPts val="1200"/>
              </a:spcBef>
              <a:buClr>
                <a:srgbClr val="FF0000"/>
              </a:buClr>
              <a:buSzPct val="70000"/>
              <a:buFont typeface="Wingdings" charset="2"/>
              <a:buChar char="Ø"/>
            </a:pPr>
            <a:r>
              <a:rPr lang="en-US" sz="1800" b="1" dirty="0" smtClean="0">
                <a:latin typeface="Helvetica"/>
              </a:rPr>
              <a:t> They </a:t>
            </a:r>
            <a:r>
              <a:rPr lang="en-US" sz="1800" b="1" dirty="0">
                <a:latin typeface="Helvetica"/>
              </a:rPr>
              <a:t>usually occur in </a:t>
            </a:r>
            <a:r>
              <a:rPr lang="en-US" sz="1800" b="1" dirty="0">
                <a:latin typeface="Helvetica"/>
                <a:hlinkClick r:id="rId2" tooltip="Bacterium"/>
              </a:rPr>
              <a:t>bacteria</a:t>
            </a:r>
            <a:r>
              <a:rPr lang="en-US" sz="1800" b="1" dirty="0">
                <a:latin typeface="Helvetica"/>
              </a:rPr>
              <a:t>, sometimes in </a:t>
            </a:r>
            <a:r>
              <a:rPr lang="en-US" sz="1800" b="1" dirty="0">
                <a:latin typeface="Helvetica"/>
                <a:hlinkClick r:id="rId3" tooltip="Eukaryote"/>
              </a:rPr>
              <a:t>eukaryotic organisms</a:t>
            </a:r>
            <a:r>
              <a:rPr lang="en-US" sz="1800" b="1" dirty="0">
                <a:latin typeface="Helvetica"/>
              </a:rPr>
              <a:t> (e.g., the </a:t>
            </a:r>
            <a:r>
              <a:rPr lang="en-US" sz="1800" b="1" i="1" dirty="0">
                <a:latin typeface="Helvetica"/>
              </a:rPr>
              <a:t>2-um-ring</a:t>
            </a:r>
            <a:r>
              <a:rPr lang="en-US" sz="1800" b="1" dirty="0">
                <a:latin typeface="Helvetica"/>
              </a:rPr>
              <a:t> in yeast </a:t>
            </a:r>
            <a:r>
              <a:rPr lang="en-US" sz="1800" b="1" i="1" dirty="0">
                <a:latin typeface="Helvetica"/>
                <a:hlinkClick r:id="rId4" tooltip="Saccharomyces cerevisiae"/>
              </a:rPr>
              <a:t>S. cerevisiae</a:t>
            </a:r>
            <a:r>
              <a:rPr lang="en-US" sz="1800" b="1" dirty="0">
                <a:latin typeface="Helvetica"/>
              </a:rPr>
              <a:t>). </a:t>
            </a:r>
            <a:endParaRPr lang="en-US" sz="1800" b="1" dirty="0" smtClean="0">
              <a:latin typeface="Helvetica"/>
            </a:endParaRPr>
          </a:p>
          <a:p>
            <a:pPr>
              <a:spcBef>
                <a:spcPts val="1200"/>
              </a:spcBef>
              <a:buClr>
                <a:srgbClr val="FF0000"/>
              </a:buClr>
              <a:buSzPct val="70000"/>
              <a:buFont typeface="Wingdings" charset="2"/>
              <a:buChar char="Ø"/>
            </a:pPr>
            <a:r>
              <a:rPr lang="en-US" sz="1800" b="1" dirty="0" smtClean="0">
                <a:latin typeface="Helvetica"/>
              </a:rPr>
              <a:t> Sizes</a:t>
            </a:r>
            <a:r>
              <a:rPr lang="en-US" sz="1800" b="1" dirty="0">
                <a:latin typeface="Helvetica"/>
              </a:rPr>
              <a:t>: 1 to over 400 kb. </a:t>
            </a:r>
            <a:endParaRPr lang="en-US" sz="1800" b="1" dirty="0" smtClean="0">
              <a:latin typeface="Helvetica"/>
            </a:endParaRPr>
          </a:p>
          <a:p>
            <a:pPr>
              <a:spcBef>
                <a:spcPts val="1200"/>
              </a:spcBef>
              <a:buClr>
                <a:srgbClr val="FF0000"/>
              </a:buClr>
              <a:buSzPct val="70000"/>
              <a:buFont typeface="Wingdings" charset="2"/>
              <a:buChar char="Ø"/>
            </a:pPr>
            <a:r>
              <a:rPr lang="en-US" sz="1800" b="1" dirty="0" smtClean="0">
                <a:latin typeface="Helvetica"/>
              </a:rPr>
              <a:t> Copy </a:t>
            </a:r>
            <a:r>
              <a:rPr lang="en-US" sz="1800" b="1" dirty="0">
                <a:latin typeface="Helvetica"/>
              </a:rPr>
              <a:t>numbers: 1 - hundreds in a single </a:t>
            </a:r>
            <a:r>
              <a:rPr lang="en-US" sz="1800" b="1" dirty="0">
                <a:latin typeface="Helvetica"/>
                <a:hlinkClick r:id="rId5" tooltip="Cell (biology)"/>
              </a:rPr>
              <a:t>cell</a:t>
            </a:r>
            <a:r>
              <a:rPr lang="en-US" sz="1800" b="1" dirty="0">
                <a:latin typeface="Helvetica"/>
              </a:rPr>
              <a:t>, or even thousands of copies</a:t>
            </a:r>
            <a:r>
              <a:rPr lang="en-US" sz="1800" b="1" dirty="0" smtClean="0">
                <a:latin typeface="Helvetica"/>
              </a:rPr>
              <a:t>.</a:t>
            </a:r>
          </a:p>
          <a:p>
            <a:pPr>
              <a:spcBef>
                <a:spcPts val="1200"/>
              </a:spcBef>
              <a:buClr>
                <a:srgbClr val="FF0000"/>
              </a:buClr>
              <a:buSzPct val="70000"/>
              <a:buFont typeface="Wingdings" charset="2"/>
              <a:buChar char="Ø"/>
            </a:pPr>
            <a:r>
              <a:rPr lang="en-US" sz="1800" b="1" dirty="0" smtClean="0">
                <a:latin typeface="Helvetica"/>
              </a:rPr>
              <a:t> Every </a:t>
            </a:r>
            <a:r>
              <a:rPr lang="en-US" sz="1800" b="1" dirty="0">
                <a:latin typeface="Helvetica"/>
              </a:rPr>
              <a:t>plasmid contains at least one DNA sequence that serves as an </a:t>
            </a:r>
            <a:r>
              <a:rPr lang="en-US" sz="1800" b="1" i="1" dirty="0">
                <a:latin typeface="Helvetica"/>
                <a:hlinkClick r:id="rId6" tooltip="Origin of replication"/>
              </a:rPr>
              <a:t>origin of replication</a:t>
            </a:r>
            <a:r>
              <a:rPr lang="en-US" sz="1800" b="1" dirty="0">
                <a:latin typeface="Helvetica"/>
              </a:rPr>
              <a:t> or </a:t>
            </a:r>
            <a:r>
              <a:rPr lang="en-US" sz="1800" b="1" i="1" dirty="0" err="1">
                <a:latin typeface="Helvetica"/>
              </a:rPr>
              <a:t>ori</a:t>
            </a:r>
            <a:r>
              <a:rPr lang="en-US" sz="1800" b="1" dirty="0">
                <a:latin typeface="Helvetica"/>
              </a:rPr>
              <a:t> (a starting point for </a:t>
            </a:r>
            <a:r>
              <a:rPr lang="en-US" sz="1800" b="1" dirty="0">
                <a:latin typeface="Helvetica"/>
                <a:hlinkClick r:id="rId7" tooltip="DNA replication"/>
              </a:rPr>
              <a:t>DNA replication</a:t>
            </a:r>
            <a:r>
              <a:rPr lang="en-US" sz="1800" b="1" dirty="0">
                <a:latin typeface="Helvetica"/>
              </a:rPr>
              <a:t>, independently from the chromosomal DNA).</a:t>
            </a:r>
          </a:p>
        </p:txBody>
      </p:sp>
      <p:sp>
        <p:nvSpPr>
          <p:cNvPr id="4103" name="Rectangle 7"/>
          <p:cNvSpPr>
            <a:spLocks noChangeArrowheads="1"/>
          </p:cNvSpPr>
          <p:nvPr/>
        </p:nvSpPr>
        <p:spPr bwMode="auto">
          <a:xfrm>
            <a:off x="0" y="2689412"/>
            <a:ext cx="184666" cy="461665"/>
          </a:xfrm>
          <a:prstGeom prst="rect">
            <a:avLst/>
          </a:prstGeom>
          <a:noFill/>
          <a:ln w="9525">
            <a:noFill/>
            <a:miter lim="800000"/>
            <a:headEnd/>
            <a:tailEnd/>
          </a:ln>
          <a:effectLst/>
        </p:spPr>
        <p:txBody>
          <a:bodyPr wrap="none" anchor="ctr">
            <a:prstTxWarp prst="textNoShape">
              <a:avLst/>
            </a:prstTxWarp>
            <a:spAutoFit/>
          </a:bodyPr>
          <a:lstStyle/>
          <a:p>
            <a:endParaRPr lang="en-US"/>
          </a:p>
        </p:txBody>
      </p:sp>
      <p:sp>
        <p:nvSpPr>
          <p:cNvPr id="8" name="TextBox 7"/>
          <p:cNvSpPr txBox="1"/>
          <p:nvPr/>
        </p:nvSpPr>
        <p:spPr>
          <a:xfrm>
            <a:off x="685800" y="457200"/>
            <a:ext cx="7772400" cy="830997"/>
          </a:xfrm>
          <a:prstGeom prst="rect">
            <a:avLst/>
          </a:prstGeom>
          <a:noFill/>
        </p:spPr>
        <p:txBody>
          <a:bodyPr wrap="square" rtlCol="0">
            <a:spAutoFit/>
          </a:bodyPr>
          <a:lstStyle/>
          <a:p>
            <a:pPr algn="ctr"/>
            <a:r>
              <a:rPr lang="en-US" sz="4800" b="1" dirty="0" smtClean="0">
                <a:latin typeface="Helvetica"/>
              </a:rPr>
              <a:t>What is Plasmid?</a:t>
            </a:r>
            <a:endParaRPr lang="en-US" sz="4800" b="1" dirty="0">
              <a:latin typeface="Helvetic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dirty="0">
                <a:solidFill>
                  <a:schemeClr val="tx1"/>
                </a:solidFill>
              </a:rPr>
              <a:t>Plasmid</a:t>
            </a:r>
          </a:p>
        </p:txBody>
      </p:sp>
      <p:sp>
        <p:nvSpPr>
          <p:cNvPr id="25603" name="Rectangle 3"/>
          <p:cNvSpPr>
            <a:spLocks noGrp="1" noChangeArrowheads="1"/>
          </p:cNvSpPr>
          <p:nvPr>
            <p:ph type="body" idx="4294967295"/>
          </p:nvPr>
        </p:nvSpPr>
        <p:spPr>
          <a:xfrm>
            <a:off x="685800" y="1905000"/>
            <a:ext cx="7772400" cy="2667000"/>
          </a:xfrm>
        </p:spPr>
        <p:txBody>
          <a:bodyPr>
            <a:normAutofit fontScale="92500" lnSpcReduction="10000"/>
          </a:bodyPr>
          <a:lstStyle/>
          <a:p>
            <a:pPr eaLnBrk="1" hangingPunct="1">
              <a:lnSpc>
                <a:spcPct val="90000"/>
              </a:lnSpc>
            </a:pPr>
            <a:r>
              <a:rPr lang="en-US" b="0" dirty="0" smtClean="0"/>
              <a:t>Plasmid</a:t>
            </a:r>
            <a:r>
              <a:rPr lang="en-US" b="0" dirty="0"/>
              <a:t>- small circular piece of DNA</a:t>
            </a:r>
          </a:p>
          <a:p>
            <a:pPr eaLnBrk="1" hangingPunct="1">
              <a:lnSpc>
                <a:spcPct val="90000"/>
              </a:lnSpc>
            </a:pPr>
            <a:r>
              <a:rPr lang="en-US" b="0" dirty="0"/>
              <a:t>Contains:</a:t>
            </a:r>
          </a:p>
          <a:p>
            <a:pPr lvl="1" eaLnBrk="1" hangingPunct="1">
              <a:lnSpc>
                <a:spcPct val="90000"/>
              </a:lnSpc>
            </a:pPr>
            <a:r>
              <a:rPr lang="en-US" b="0" dirty="0"/>
              <a:t>Origin of replication</a:t>
            </a:r>
          </a:p>
          <a:p>
            <a:pPr lvl="1" eaLnBrk="1" hangingPunct="1">
              <a:lnSpc>
                <a:spcPct val="90000"/>
              </a:lnSpc>
            </a:pPr>
            <a:r>
              <a:rPr lang="en-US" b="0" dirty="0"/>
              <a:t>Selectable marker, example: antibiotic resistance</a:t>
            </a:r>
          </a:p>
          <a:p>
            <a:pPr lvl="1" eaLnBrk="1" hangingPunct="1">
              <a:lnSpc>
                <a:spcPct val="90000"/>
              </a:lnSpc>
            </a:pPr>
            <a:r>
              <a:rPr lang="en-US" b="0" dirty="0"/>
              <a:t>At least one restriction enzyme recognition site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33400" y="228600"/>
            <a:ext cx="8077200" cy="4876800"/>
          </a:xfrm>
        </p:spPr>
        <p:txBody>
          <a:bodyPr/>
          <a:lstStyle/>
          <a:p>
            <a:pPr marL="0" indent="0" algn="ctr" eaLnBrk="1" hangingPunct="1">
              <a:lnSpc>
                <a:spcPct val="90000"/>
              </a:lnSpc>
              <a:buFontTx/>
              <a:buNone/>
            </a:pPr>
            <a:r>
              <a:rPr lang="en-US" sz="2000"/>
              <a:t>Plasmids</a:t>
            </a:r>
          </a:p>
          <a:p>
            <a:pPr marL="0" indent="0" eaLnBrk="1" hangingPunct="1">
              <a:lnSpc>
                <a:spcPct val="90000"/>
              </a:lnSpc>
              <a:buFontTx/>
              <a:buNone/>
            </a:pPr>
            <a:endParaRPr lang="en-US" sz="1600"/>
          </a:p>
          <a:p>
            <a:pPr marL="0" indent="0" eaLnBrk="1" hangingPunct="1">
              <a:lnSpc>
                <a:spcPct val="90000"/>
              </a:lnSpc>
              <a:buFontTx/>
              <a:buNone/>
            </a:pPr>
            <a:endParaRPr lang="en-US" sz="1600"/>
          </a:p>
          <a:p>
            <a:pPr marL="0" indent="0" eaLnBrk="1" hangingPunct="1">
              <a:lnSpc>
                <a:spcPct val="90000"/>
              </a:lnSpc>
              <a:buFontTx/>
              <a:buNone/>
            </a:pPr>
            <a:endParaRPr lang="en-US" sz="1800"/>
          </a:p>
        </p:txBody>
      </p:sp>
      <p:pic>
        <p:nvPicPr>
          <p:cNvPr id="32771" name="Picture 3" descr="fig14_03"/>
          <p:cNvPicPr>
            <a:picLocks noChangeAspect="1" noChangeArrowheads="1"/>
          </p:cNvPicPr>
          <p:nvPr/>
        </p:nvPicPr>
        <p:blipFill>
          <a:blip r:embed="rId2"/>
          <a:srcRect/>
          <a:stretch>
            <a:fillRect/>
          </a:stretch>
        </p:blipFill>
        <p:spPr bwMode="auto">
          <a:xfrm>
            <a:off x="533400" y="914400"/>
            <a:ext cx="7391400" cy="5883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7" name="Picture 3" descr="09_15"/>
          <p:cNvPicPr>
            <a:picLocks noGrp="1" noChangeAspect="1" noChangeArrowheads="1"/>
          </p:cNvPicPr>
          <p:nvPr>
            <p:ph idx="4294967295"/>
          </p:nvPr>
        </p:nvPicPr>
        <p:blipFill>
          <a:blip r:embed="rId2"/>
          <a:srcRect/>
          <a:stretch>
            <a:fillRect/>
          </a:stretch>
        </p:blipFill>
        <p:spPr>
          <a:xfrm>
            <a:off x="990600" y="228600"/>
            <a:ext cx="7086600" cy="64008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3334" y="274544"/>
            <a:ext cx="8230306" cy="532279"/>
          </a:xfrm>
        </p:spPr>
        <p:txBody>
          <a:bodyPr>
            <a:normAutofit fontScale="90000"/>
          </a:bodyPr>
          <a:lstStyle/>
          <a:p>
            <a:r>
              <a:rPr lang="en-US" altLang="zh-CN" b="1" dirty="0" smtClean="0">
                <a:ea typeface="宋体" pitchFamily="-112" charset="-122"/>
                <a:cs typeface="宋体" pitchFamily="-112" charset="-122"/>
              </a:rPr>
              <a:t>Plasmid </a:t>
            </a:r>
            <a:r>
              <a:rPr lang="en-US" altLang="zh-CN" b="1" dirty="0" err="1">
                <a:ea typeface="宋体" pitchFamily="-112" charset="-122"/>
                <a:cs typeface="宋体" pitchFamily="-112" charset="-122"/>
              </a:rPr>
              <a:t>DNAs</a:t>
            </a:r>
            <a:endParaRPr lang="en-US" b="1" dirty="0"/>
          </a:p>
        </p:txBody>
      </p:sp>
      <p:sp>
        <p:nvSpPr>
          <p:cNvPr id="16387" name="Rectangle 3"/>
          <p:cNvSpPr>
            <a:spLocks noGrp="1" noChangeArrowheads="1"/>
          </p:cNvSpPr>
          <p:nvPr>
            <p:ph type="body" idx="1"/>
          </p:nvPr>
        </p:nvSpPr>
        <p:spPr>
          <a:xfrm>
            <a:off x="381000" y="990600"/>
            <a:ext cx="8500534" cy="363071"/>
          </a:xfrm>
        </p:spPr>
        <p:txBody>
          <a:bodyPr>
            <a:normAutofit fontScale="92500" lnSpcReduction="10000"/>
          </a:bodyPr>
          <a:lstStyle/>
          <a:p>
            <a:pPr algn="ctr">
              <a:lnSpc>
                <a:spcPct val="110000"/>
              </a:lnSpc>
              <a:buFontTx/>
              <a:buNone/>
            </a:pPr>
            <a:r>
              <a:rPr lang="en-US" altLang="zh-CN" sz="1800" b="1" dirty="0">
                <a:ea typeface="宋体" pitchFamily="-112" charset="-122"/>
                <a:cs typeface="宋体" pitchFamily="-112" charset="-122"/>
              </a:rPr>
              <a:t>Plasmid DNA may appear in the following </a:t>
            </a:r>
            <a:r>
              <a:rPr lang="en-US" altLang="zh-CN" sz="1800" b="1" dirty="0">
                <a:solidFill>
                  <a:srgbClr val="FF33CC"/>
                </a:solidFill>
                <a:ea typeface="宋体" pitchFamily="-112" charset="-122"/>
                <a:cs typeface="宋体" pitchFamily="-112" charset="-122"/>
              </a:rPr>
              <a:t>five</a:t>
            </a:r>
            <a:r>
              <a:rPr lang="en-US" altLang="zh-CN" sz="1800" b="1" dirty="0">
                <a:ea typeface="宋体" pitchFamily="-112" charset="-122"/>
                <a:cs typeface="宋体" pitchFamily="-112" charset="-122"/>
              </a:rPr>
              <a:t> conformations:</a:t>
            </a:r>
          </a:p>
          <a:p>
            <a:pPr algn="ctr">
              <a:lnSpc>
                <a:spcPct val="110000"/>
              </a:lnSpc>
              <a:buFontTx/>
              <a:buNone/>
            </a:pPr>
            <a:endParaRPr lang="en-US" altLang="zh-CN" sz="1800" b="1" dirty="0">
              <a:ea typeface="宋体" pitchFamily="-112" charset="-122"/>
              <a:cs typeface="宋体" pitchFamily="-112" charset="-122"/>
            </a:endParaRPr>
          </a:p>
        </p:txBody>
      </p:sp>
      <p:grpSp>
        <p:nvGrpSpPr>
          <p:cNvPr id="2" name="Group 18"/>
          <p:cNvGrpSpPr>
            <a:grpSpLocks/>
          </p:cNvGrpSpPr>
          <p:nvPr/>
        </p:nvGrpSpPr>
        <p:grpSpPr bwMode="auto">
          <a:xfrm>
            <a:off x="6934200" y="1524000"/>
            <a:ext cx="1600200" cy="1600200"/>
            <a:chOff x="432" y="3600"/>
            <a:chExt cx="1068" cy="1283"/>
          </a:xfrm>
        </p:grpSpPr>
        <p:pic>
          <p:nvPicPr>
            <p:cNvPr id="16389" name="Picture 5" descr="supercoiled DNA"/>
            <p:cNvPicPr>
              <a:picLocks noChangeAspect="1" noChangeArrowheads="1"/>
            </p:cNvPicPr>
            <p:nvPr/>
          </p:nvPicPr>
          <p:blipFill>
            <a:blip r:embed="rId2"/>
            <a:srcRect/>
            <a:stretch>
              <a:fillRect/>
            </a:stretch>
          </p:blipFill>
          <p:spPr bwMode="auto">
            <a:xfrm>
              <a:off x="432" y="3600"/>
              <a:ext cx="1068" cy="1068"/>
            </a:xfrm>
            <a:prstGeom prst="rect">
              <a:avLst/>
            </a:prstGeom>
            <a:noFill/>
          </p:spPr>
        </p:pic>
        <p:sp>
          <p:nvSpPr>
            <p:cNvPr id="16392" name="Text Box 8"/>
            <p:cNvSpPr txBox="1">
              <a:spLocks noChangeArrowheads="1"/>
            </p:cNvSpPr>
            <p:nvPr/>
          </p:nvSpPr>
          <p:spPr bwMode="auto">
            <a:xfrm>
              <a:off x="528" y="4663"/>
              <a:ext cx="671" cy="220"/>
            </a:xfrm>
            <a:prstGeom prst="rect">
              <a:avLst/>
            </a:prstGeom>
            <a:noFill/>
            <a:ln w="9525">
              <a:noFill/>
              <a:miter lim="800000"/>
              <a:headEnd/>
              <a:tailEnd/>
            </a:ln>
            <a:effectLst/>
          </p:spPr>
          <p:txBody>
            <a:bodyPr wrap="none">
              <a:prstTxWarp prst="textNoShape">
                <a:avLst/>
              </a:prstTxWarp>
              <a:spAutoFit/>
            </a:bodyPr>
            <a:lstStyle/>
            <a:p>
              <a:r>
                <a:rPr lang="en-US" sz="1400" b="1"/>
                <a:t>Super Coiled</a:t>
              </a:r>
            </a:p>
          </p:txBody>
        </p:sp>
      </p:grpSp>
      <p:grpSp>
        <p:nvGrpSpPr>
          <p:cNvPr id="3" name="Group 25"/>
          <p:cNvGrpSpPr>
            <a:grpSpLocks/>
          </p:cNvGrpSpPr>
          <p:nvPr/>
        </p:nvGrpSpPr>
        <p:grpSpPr bwMode="auto">
          <a:xfrm>
            <a:off x="5867400" y="6096006"/>
            <a:ext cx="3048000" cy="460843"/>
            <a:chOff x="2448" y="4464"/>
            <a:chExt cx="1728" cy="329"/>
          </a:xfrm>
        </p:grpSpPr>
        <p:pic>
          <p:nvPicPr>
            <p:cNvPr id="16390" name="Picture 6" descr="Linear dsDNA"/>
            <p:cNvPicPr>
              <a:picLocks noChangeAspect="1" noChangeArrowheads="1"/>
            </p:cNvPicPr>
            <p:nvPr/>
          </p:nvPicPr>
          <p:blipFill>
            <a:blip r:embed="rId3"/>
            <a:srcRect/>
            <a:stretch>
              <a:fillRect/>
            </a:stretch>
          </p:blipFill>
          <p:spPr bwMode="auto">
            <a:xfrm>
              <a:off x="2448" y="4464"/>
              <a:ext cx="1728" cy="96"/>
            </a:xfrm>
            <a:prstGeom prst="rect">
              <a:avLst/>
            </a:prstGeom>
            <a:noFill/>
          </p:spPr>
        </p:pic>
        <p:sp>
          <p:nvSpPr>
            <p:cNvPr id="16394" name="Text Box 10"/>
            <p:cNvSpPr txBox="1">
              <a:spLocks noChangeArrowheads="1"/>
            </p:cNvSpPr>
            <p:nvPr/>
          </p:nvSpPr>
          <p:spPr bwMode="auto">
            <a:xfrm>
              <a:off x="3010" y="4573"/>
              <a:ext cx="643" cy="220"/>
            </a:xfrm>
            <a:prstGeom prst="rect">
              <a:avLst/>
            </a:prstGeom>
            <a:noFill/>
            <a:ln w="9525">
              <a:noFill/>
              <a:miter lim="800000"/>
              <a:headEnd/>
              <a:tailEnd/>
            </a:ln>
            <a:effectLst/>
          </p:spPr>
          <p:txBody>
            <a:bodyPr wrap="none">
              <a:prstTxWarp prst="textNoShape">
                <a:avLst/>
              </a:prstTxWarp>
              <a:spAutoFit/>
            </a:bodyPr>
            <a:lstStyle/>
            <a:p>
              <a:r>
                <a:rPr lang="en-US" sz="1400" b="1" dirty="0"/>
                <a:t>Linear DNA</a:t>
              </a:r>
            </a:p>
          </p:txBody>
        </p:sp>
      </p:grpSp>
      <p:grpSp>
        <p:nvGrpSpPr>
          <p:cNvPr id="4" name="Group 24"/>
          <p:cNvGrpSpPr>
            <a:grpSpLocks/>
          </p:cNvGrpSpPr>
          <p:nvPr/>
        </p:nvGrpSpPr>
        <p:grpSpPr bwMode="auto">
          <a:xfrm>
            <a:off x="6933844" y="3200681"/>
            <a:ext cx="1777999" cy="2161335"/>
            <a:chOff x="3931" y="2285"/>
            <a:chExt cx="1008" cy="1543"/>
          </a:xfrm>
        </p:grpSpPr>
        <p:pic>
          <p:nvPicPr>
            <p:cNvPr id="16388" name="Picture 4" descr="DNA supercoil"/>
            <p:cNvPicPr>
              <a:picLocks noChangeAspect="1" noChangeArrowheads="1"/>
            </p:cNvPicPr>
            <p:nvPr/>
          </p:nvPicPr>
          <p:blipFill>
            <a:blip r:embed="rId4"/>
            <a:srcRect/>
            <a:stretch>
              <a:fillRect/>
            </a:stretch>
          </p:blipFill>
          <p:spPr bwMode="auto">
            <a:xfrm>
              <a:off x="3931" y="2557"/>
              <a:ext cx="1008" cy="112"/>
            </a:xfrm>
            <a:prstGeom prst="rect">
              <a:avLst/>
            </a:prstGeom>
            <a:noFill/>
          </p:spPr>
        </p:pic>
        <p:sp>
          <p:nvSpPr>
            <p:cNvPr id="16393" name="Text Box 9"/>
            <p:cNvSpPr txBox="1">
              <a:spLocks noChangeArrowheads="1"/>
            </p:cNvSpPr>
            <p:nvPr/>
          </p:nvSpPr>
          <p:spPr bwMode="auto">
            <a:xfrm>
              <a:off x="4320" y="2285"/>
              <a:ext cx="235" cy="220"/>
            </a:xfrm>
            <a:prstGeom prst="rect">
              <a:avLst/>
            </a:prstGeom>
            <a:noFill/>
            <a:ln w="9525">
              <a:noFill/>
              <a:miter lim="800000"/>
              <a:headEnd/>
              <a:tailEnd/>
            </a:ln>
            <a:effectLst/>
          </p:spPr>
          <p:txBody>
            <a:bodyPr wrap="none">
              <a:prstTxWarp prst="textNoShape">
                <a:avLst/>
              </a:prstTxWarp>
              <a:spAutoFit/>
            </a:bodyPr>
            <a:lstStyle/>
            <a:p>
              <a:r>
                <a:rPr lang="en-US" sz="1400" b="1" dirty="0"/>
                <a:t>SC</a:t>
              </a:r>
            </a:p>
          </p:txBody>
        </p:sp>
        <p:sp>
          <p:nvSpPr>
            <p:cNvPr id="16395" name="Text Box 11"/>
            <p:cNvSpPr txBox="1">
              <a:spLocks noChangeArrowheads="1"/>
            </p:cNvSpPr>
            <p:nvPr/>
          </p:nvSpPr>
          <p:spPr bwMode="auto">
            <a:xfrm>
              <a:off x="4032" y="2688"/>
              <a:ext cx="759" cy="220"/>
            </a:xfrm>
            <a:prstGeom prst="rect">
              <a:avLst/>
            </a:prstGeom>
            <a:noFill/>
            <a:ln w="9525">
              <a:noFill/>
              <a:miter lim="800000"/>
              <a:headEnd/>
              <a:tailEnd/>
            </a:ln>
            <a:effectLst/>
          </p:spPr>
          <p:txBody>
            <a:bodyPr wrap="none">
              <a:prstTxWarp prst="textNoShape">
                <a:avLst/>
              </a:prstTxWarp>
              <a:spAutoFit/>
            </a:bodyPr>
            <a:lstStyle/>
            <a:p>
              <a:r>
                <a:rPr lang="en-US" sz="1400" b="1"/>
                <a:t>Relaxed region</a:t>
              </a:r>
            </a:p>
          </p:txBody>
        </p:sp>
        <p:pic>
          <p:nvPicPr>
            <p:cNvPr id="16397" name="Picture 13" descr="Relaxed dsDNA"/>
            <p:cNvPicPr>
              <a:picLocks noChangeAspect="1" noChangeArrowheads="1"/>
            </p:cNvPicPr>
            <p:nvPr/>
          </p:nvPicPr>
          <p:blipFill>
            <a:blip r:embed="rId5"/>
            <a:srcRect/>
            <a:stretch>
              <a:fillRect/>
            </a:stretch>
          </p:blipFill>
          <p:spPr bwMode="auto">
            <a:xfrm>
              <a:off x="3984" y="2880"/>
              <a:ext cx="948" cy="948"/>
            </a:xfrm>
            <a:prstGeom prst="rect">
              <a:avLst/>
            </a:prstGeom>
            <a:noFill/>
          </p:spPr>
        </p:pic>
      </p:grpSp>
      <p:grpSp>
        <p:nvGrpSpPr>
          <p:cNvPr id="5" name="Group 20"/>
          <p:cNvGrpSpPr>
            <a:grpSpLocks/>
          </p:cNvGrpSpPr>
          <p:nvPr/>
        </p:nvGrpSpPr>
        <p:grpSpPr bwMode="auto">
          <a:xfrm>
            <a:off x="6400800" y="5562600"/>
            <a:ext cx="1987902" cy="383802"/>
            <a:chOff x="3024" y="4368"/>
            <a:chExt cx="768" cy="274"/>
          </a:xfrm>
        </p:grpSpPr>
        <p:sp>
          <p:nvSpPr>
            <p:cNvPr id="16396" name="Text Box 12"/>
            <p:cNvSpPr txBox="1">
              <a:spLocks noChangeArrowheads="1"/>
            </p:cNvSpPr>
            <p:nvPr/>
          </p:nvSpPr>
          <p:spPr bwMode="auto">
            <a:xfrm>
              <a:off x="3201" y="4422"/>
              <a:ext cx="474" cy="220"/>
            </a:xfrm>
            <a:prstGeom prst="rect">
              <a:avLst/>
            </a:prstGeom>
            <a:noFill/>
            <a:ln w="9525">
              <a:noFill/>
              <a:miter lim="800000"/>
              <a:headEnd/>
              <a:tailEnd/>
            </a:ln>
            <a:effectLst/>
          </p:spPr>
          <p:txBody>
            <a:bodyPr wrap="none">
              <a:prstTxWarp prst="textNoShape">
                <a:avLst/>
              </a:prstTxWarp>
              <a:spAutoFit/>
            </a:bodyPr>
            <a:lstStyle/>
            <a:p>
              <a:pPr algn="ctr"/>
              <a:r>
                <a:rPr lang="en-US" sz="1400" b="1" dirty="0"/>
                <a:t>Nicked </a:t>
              </a:r>
              <a:r>
                <a:rPr lang="en-US" sz="1400" b="1" dirty="0" err="1"/>
                <a:t>DNAs</a:t>
              </a:r>
              <a:endParaRPr lang="en-US" sz="1400" b="1" dirty="0"/>
            </a:p>
          </p:txBody>
        </p:sp>
        <p:grpSp>
          <p:nvGrpSpPr>
            <p:cNvPr id="6" name="Group 19"/>
            <p:cNvGrpSpPr>
              <a:grpSpLocks/>
            </p:cNvGrpSpPr>
            <p:nvPr/>
          </p:nvGrpSpPr>
          <p:grpSpPr bwMode="auto">
            <a:xfrm>
              <a:off x="3024" y="4368"/>
              <a:ext cx="768" cy="48"/>
              <a:chOff x="3024" y="4176"/>
              <a:chExt cx="768" cy="48"/>
            </a:xfrm>
          </p:grpSpPr>
          <p:sp>
            <p:nvSpPr>
              <p:cNvPr id="16399" name="Line 15"/>
              <p:cNvSpPr>
                <a:spLocks noChangeShapeType="1"/>
              </p:cNvSpPr>
              <p:nvPr/>
            </p:nvSpPr>
            <p:spPr bwMode="auto">
              <a:xfrm>
                <a:off x="3024" y="4176"/>
                <a:ext cx="768" cy="0"/>
              </a:xfrm>
              <a:prstGeom prst="line">
                <a:avLst/>
              </a:prstGeom>
              <a:noFill/>
              <a:ln w="38100">
                <a:solidFill>
                  <a:schemeClr val="folHlink"/>
                </a:solidFill>
                <a:round/>
                <a:headEnd/>
                <a:tailEnd/>
              </a:ln>
              <a:effectLst/>
            </p:spPr>
            <p:txBody>
              <a:bodyPr>
                <a:prstTxWarp prst="textNoShape">
                  <a:avLst/>
                </a:prstTxWarp>
              </a:bodyPr>
              <a:lstStyle/>
              <a:p>
                <a:pPr algn="ctr"/>
                <a:endParaRPr lang="en-US"/>
              </a:p>
            </p:txBody>
          </p:sp>
          <p:sp>
            <p:nvSpPr>
              <p:cNvPr id="16400" name="Line 16"/>
              <p:cNvSpPr>
                <a:spLocks noChangeShapeType="1"/>
              </p:cNvSpPr>
              <p:nvPr/>
            </p:nvSpPr>
            <p:spPr bwMode="auto">
              <a:xfrm>
                <a:off x="3024" y="4224"/>
                <a:ext cx="192" cy="0"/>
              </a:xfrm>
              <a:prstGeom prst="line">
                <a:avLst/>
              </a:prstGeom>
              <a:noFill/>
              <a:ln w="38100">
                <a:solidFill>
                  <a:schemeClr val="folHlink"/>
                </a:solidFill>
                <a:round/>
                <a:headEnd/>
                <a:tailEnd/>
              </a:ln>
              <a:effectLst/>
            </p:spPr>
            <p:txBody>
              <a:bodyPr>
                <a:prstTxWarp prst="textNoShape">
                  <a:avLst/>
                </a:prstTxWarp>
              </a:bodyPr>
              <a:lstStyle/>
              <a:p>
                <a:pPr algn="ctr"/>
                <a:endParaRPr lang="en-US"/>
              </a:p>
            </p:txBody>
          </p:sp>
          <p:sp>
            <p:nvSpPr>
              <p:cNvPr id="16401" name="Line 17"/>
              <p:cNvSpPr>
                <a:spLocks noChangeShapeType="1"/>
              </p:cNvSpPr>
              <p:nvPr/>
            </p:nvSpPr>
            <p:spPr bwMode="auto">
              <a:xfrm>
                <a:off x="3264" y="4224"/>
                <a:ext cx="528" cy="0"/>
              </a:xfrm>
              <a:prstGeom prst="line">
                <a:avLst/>
              </a:prstGeom>
              <a:noFill/>
              <a:ln w="38100">
                <a:solidFill>
                  <a:schemeClr val="folHlink"/>
                </a:solidFill>
                <a:round/>
                <a:headEnd/>
                <a:tailEnd/>
              </a:ln>
              <a:effectLst/>
            </p:spPr>
            <p:txBody>
              <a:bodyPr>
                <a:prstTxWarp prst="textNoShape">
                  <a:avLst/>
                </a:prstTxWarp>
              </a:bodyPr>
              <a:lstStyle/>
              <a:p>
                <a:pPr algn="ctr"/>
                <a:endParaRPr lang="en-US"/>
              </a:p>
            </p:txBody>
          </p:sp>
        </p:grpSp>
      </p:grpSp>
      <p:sp>
        <p:nvSpPr>
          <p:cNvPr id="16405" name="Rectangle 21"/>
          <p:cNvSpPr>
            <a:spLocks noChangeArrowheads="1"/>
          </p:cNvSpPr>
          <p:nvPr/>
        </p:nvSpPr>
        <p:spPr bwMode="auto">
          <a:xfrm>
            <a:off x="609600" y="1524000"/>
            <a:ext cx="5562600" cy="4893648"/>
          </a:xfrm>
          <a:prstGeom prst="rect">
            <a:avLst/>
          </a:prstGeom>
          <a:noFill/>
          <a:ln w="9525">
            <a:noFill/>
            <a:miter lim="800000"/>
            <a:headEnd/>
            <a:tailEnd/>
          </a:ln>
          <a:effectLst/>
        </p:spPr>
        <p:txBody>
          <a:bodyPr wrap="square">
            <a:prstTxWarp prst="textNoShape">
              <a:avLst/>
            </a:prstTxWarp>
            <a:spAutoFit/>
          </a:bodyPr>
          <a:lstStyle/>
          <a:p>
            <a:pPr indent="457200">
              <a:spcBef>
                <a:spcPts val="1800"/>
              </a:spcBef>
              <a:buClr>
                <a:srgbClr val="FF0000"/>
              </a:buClr>
              <a:buSzPct val="70000"/>
              <a:buFont typeface="Wingdings" charset="2"/>
              <a:buChar char="Ø"/>
            </a:pPr>
            <a:r>
              <a:rPr lang="en-US" altLang="zh-CN" sz="1800" b="1" dirty="0" smtClean="0">
                <a:latin typeface="Helvetica"/>
                <a:ea typeface="宋体" pitchFamily="-112" charset="-122"/>
                <a:cs typeface="宋体" pitchFamily="-112" charset="-122"/>
              </a:rPr>
              <a:t>"</a:t>
            </a:r>
            <a:r>
              <a:rPr lang="en-US" altLang="zh-CN" sz="1800" b="1" dirty="0" err="1">
                <a:latin typeface="Helvetica"/>
                <a:ea typeface="宋体" pitchFamily="-112" charset="-122"/>
                <a:cs typeface="宋体" pitchFamily="-112" charset="-122"/>
              </a:rPr>
              <a:t>Supercoiled</a:t>
            </a:r>
            <a:r>
              <a:rPr lang="en-US" altLang="zh-CN" sz="1800" b="1" dirty="0">
                <a:latin typeface="Helvetica"/>
                <a:ea typeface="宋体" pitchFamily="-112" charset="-122"/>
                <a:cs typeface="宋体" pitchFamily="-112" charset="-122"/>
              </a:rPr>
              <a:t>" (or "Covalently Closed-</a:t>
            </a:r>
            <a:r>
              <a:rPr lang="en-US" altLang="zh-CN" sz="1800" b="1" dirty="0" smtClean="0">
                <a:latin typeface="Helvetica"/>
                <a:ea typeface="宋体" pitchFamily="-112" charset="-122"/>
                <a:cs typeface="宋体" pitchFamily="-112" charset="-122"/>
              </a:rPr>
              <a:t>Circular”) DNA </a:t>
            </a:r>
            <a:r>
              <a:rPr lang="en-US" altLang="zh-CN" sz="1800" b="1" dirty="0">
                <a:latin typeface="Helvetica"/>
                <a:ea typeface="宋体" pitchFamily="-112" charset="-122"/>
                <a:cs typeface="宋体" pitchFamily="-112" charset="-122"/>
              </a:rPr>
              <a:t>is fully intact with both strands uncut</a:t>
            </a:r>
            <a:r>
              <a:rPr lang="en-US" altLang="zh-CN" sz="1800" b="1" dirty="0" smtClean="0">
                <a:latin typeface="Helvetica"/>
                <a:ea typeface="宋体" pitchFamily="-112" charset="-122"/>
                <a:cs typeface="宋体" pitchFamily="-112" charset="-122"/>
              </a:rPr>
              <a:t>.</a:t>
            </a:r>
          </a:p>
          <a:p>
            <a:pPr indent="457200">
              <a:spcBef>
                <a:spcPts val="1800"/>
              </a:spcBef>
              <a:buClr>
                <a:srgbClr val="FF0000"/>
              </a:buClr>
              <a:buSzPct val="70000"/>
              <a:buFont typeface="Wingdings" charset="2"/>
              <a:buChar char="Ø"/>
            </a:pPr>
            <a:r>
              <a:rPr lang="en-US" altLang="zh-CN" sz="1800" b="1" dirty="0" smtClean="0">
                <a:solidFill>
                  <a:srgbClr val="FF33CC"/>
                </a:solidFill>
                <a:latin typeface="Helvetica"/>
                <a:ea typeface="宋体" pitchFamily="-112" charset="-122"/>
                <a:cs typeface="宋体" pitchFamily="-112" charset="-122"/>
              </a:rPr>
              <a:t>2) "Relaxed Circular" DNA </a:t>
            </a:r>
            <a:r>
              <a:rPr lang="en-US" altLang="zh-CN" sz="1800" b="1" dirty="0" smtClean="0">
                <a:latin typeface="Helvetica"/>
                <a:ea typeface="宋体" pitchFamily="-112" charset="-122"/>
                <a:cs typeface="宋体" pitchFamily="-112" charset="-122"/>
              </a:rPr>
              <a:t>is fully intact, but "relaxed" (</a:t>
            </a:r>
            <a:r>
              <a:rPr lang="en-US" altLang="zh-CN" sz="1800" b="1" dirty="0" err="1" smtClean="0">
                <a:latin typeface="Helvetica"/>
                <a:ea typeface="宋体" pitchFamily="-112" charset="-122"/>
                <a:cs typeface="宋体" pitchFamily="-112" charset="-122"/>
              </a:rPr>
              <a:t>supercoils</a:t>
            </a:r>
            <a:r>
              <a:rPr lang="en-US" altLang="zh-CN" sz="1800" b="1" dirty="0" smtClean="0">
                <a:latin typeface="Helvetica"/>
                <a:ea typeface="宋体" pitchFamily="-112" charset="-122"/>
                <a:cs typeface="宋体" pitchFamily="-112" charset="-122"/>
              </a:rPr>
              <a:t> removed).</a:t>
            </a:r>
          </a:p>
          <a:p>
            <a:pPr indent="457200">
              <a:spcBef>
                <a:spcPts val="1800"/>
              </a:spcBef>
              <a:buClr>
                <a:srgbClr val="FF0000"/>
              </a:buClr>
              <a:buSzPct val="70000"/>
              <a:buFont typeface="Wingdings" charset="2"/>
              <a:buChar char="Ø"/>
            </a:pPr>
            <a:r>
              <a:rPr lang="en-US" altLang="zh-CN" sz="1800" b="1" dirty="0" smtClean="0">
                <a:solidFill>
                  <a:srgbClr val="FF33CC"/>
                </a:solidFill>
                <a:latin typeface="Helvetica"/>
                <a:ea typeface="宋体" pitchFamily="-112" charset="-122"/>
                <a:cs typeface="宋体" pitchFamily="-112" charset="-122"/>
              </a:rPr>
              <a:t>3) "</a:t>
            </a:r>
            <a:r>
              <a:rPr lang="en-US" altLang="zh-CN" sz="1800" b="1" dirty="0" err="1" smtClean="0">
                <a:solidFill>
                  <a:srgbClr val="FF33CC"/>
                </a:solidFill>
                <a:latin typeface="Helvetica"/>
                <a:ea typeface="宋体" pitchFamily="-112" charset="-122"/>
                <a:cs typeface="宋体" pitchFamily="-112" charset="-122"/>
              </a:rPr>
              <a:t>Supercoiled</a:t>
            </a:r>
            <a:r>
              <a:rPr lang="en-US" altLang="zh-CN" sz="1800" b="1" dirty="0" smtClean="0">
                <a:solidFill>
                  <a:srgbClr val="FF33CC"/>
                </a:solidFill>
                <a:latin typeface="Helvetica"/>
                <a:ea typeface="宋体" pitchFamily="-112" charset="-122"/>
                <a:cs typeface="宋体" pitchFamily="-112" charset="-122"/>
              </a:rPr>
              <a:t> Denatured" DNA</a:t>
            </a:r>
            <a:r>
              <a:rPr lang="en-US" altLang="zh-CN" sz="1800" b="1" dirty="0" smtClean="0">
                <a:latin typeface="Helvetica"/>
                <a:ea typeface="宋体" pitchFamily="-112" charset="-122"/>
                <a:cs typeface="宋体" pitchFamily="-112" charset="-122"/>
              </a:rPr>
              <a:t>. small quantities occur following excessive alkaline </a:t>
            </a:r>
            <a:r>
              <a:rPr lang="en-US" altLang="zh-CN" sz="1800" b="1" dirty="0" err="1" smtClean="0">
                <a:latin typeface="Helvetica"/>
                <a:ea typeface="宋体" pitchFamily="-112" charset="-122"/>
                <a:cs typeface="宋体" pitchFamily="-112" charset="-122"/>
              </a:rPr>
              <a:t>lysis</a:t>
            </a:r>
            <a:r>
              <a:rPr lang="en-US" altLang="zh-CN" sz="1800" b="1" dirty="0" smtClean="0">
                <a:latin typeface="Helvetica"/>
                <a:ea typeface="宋体" pitchFamily="-112" charset="-122"/>
                <a:cs typeface="宋体" pitchFamily="-112" charset="-122"/>
              </a:rPr>
              <a:t>; both strands are uncut but are not correctly paired, resulting in a compacted plasmid form. </a:t>
            </a:r>
          </a:p>
          <a:p>
            <a:pPr indent="457200">
              <a:spcBef>
                <a:spcPts val="1800"/>
              </a:spcBef>
              <a:buClr>
                <a:srgbClr val="FF0000"/>
              </a:buClr>
              <a:buSzPct val="70000"/>
              <a:buFont typeface="Wingdings" charset="2"/>
              <a:buChar char="Ø"/>
            </a:pPr>
            <a:r>
              <a:rPr lang="en-US" altLang="zh-CN" sz="1800" b="1" dirty="0" smtClean="0">
                <a:solidFill>
                  <a:srgbClr val="FF33CC"/>
                </a:solidFill>
                <a:latin typeface="Helvetica"/>
                <a:ea typeface="宋体" pitchFamily="-112" charset="-122"/>
                <a:cs typeface="宋体" pitchFamily="-112" charset="-122"/>
              </a:rPr>
              <a:t>4) "Nicked Open-Circular" DNA </a:t>
            </a:r>
            <a:r>
              <a:rPr lang="en-US" altLang="zh-CN" sz="1800" b="1" dirty="0" smtClean="0">
                <a:latin typeface="Helvetica"/>
                <a:ea typeface="宋体" pitchFamily="-112" charset="-122"/>
                <a:cs typeface="宋体" pitchFamily="-112" charset="-122"/>
              </a:rPr>
              <a:t>has one strand cut.</a:t>
            </a:r>
          </a:p>
          <a:p>
            <a:pPr indent="457200">
              <a:spcBef>
                <a:spcPts val="1800"/>
              </a:spcBef>
              <a:buClr>
                <a:srgbClr val="FF0000"/>
              </a:buClr>
              <a:buSzPct val="70000"/>
              <a:buFont typeface="Wingdings" charset="2"/>
              <a:buChar char="Ø"/>
            </a:pPr>
            <a:r>
              <a:rPr lang="en-US" altLang="zh-CN" sz="1800" b="1" dirty="0" smtClean="0">
                <a:solidFill>
                  <a:srgbClr val="FF33CC"/>
                </a:solidFill>
                <a:latin typeface="Helvetica"/>
                <a:ea typeface="宋体" pitchFamily="-112" charset="-122"/>
                <a:cs typeface="宋体" pitchFamily="-112" charset="-122"/>
              </a:rPr>
              <a:t>5) "</a:t>
            </a:r>
            <a:r>
              <a:rPr lang="en-US" altLang="zh-CN" sz="1800" b="1" dirty="0" err="1" smtClean="0">
                <a:solidFill>
                  <a:srgbClr val="FF33CC"/>
                </a:solidFill>
                <a:latin typeface="Helvetica"/>
                <a:ea typeface="宋体" pitchFamily="-112" charset="-122"/>
                <a:cs typeface="宋体" pitchFamily="-112" charset="-122"/>
              </a:rPr>
              <a:t>Linearized</a:t>
            </a:r>
            <a:r>
              <a:rPr lang="en-US" altLang="zh-CN" sz="1800" b="1" dirty="0" smtClean="0">
                <a:solidFill>
                  <a:srgbClr val="FF33CC"/>
                </a:solidFill>
                <a:latin typeface="Helvetica"/>
                <a:ea typeface="宋体" pitchFamily="-112" charset="-122"/>
                <a:cs typeface="宋体" pitchFamily="-112" charset="-122"/>
              </a:rPr>
              <a:t>" DNA</a:t>
            </a:r>
            <a:r>
              <a:rPr lang="en-US" altLang="zh-CN" sz="1800" b="1" dirty="0" smtClean="0">
                <a:latin typeface="Helvetica"/>
                <a:ea typeface="宋体" pitchFamily="-112" charset="-122"/>
                <a:cs typeface="宋体" pitchFamily="-112" charset="-122"/>
              </a:rPr>
              <a:t> has both strands cut at only one site.</a:t>
            </a:r>
            <a:endParaRPr lang="en-US" sz="1800" b="1" dirty="0" smtClean="0">
              <a:latin typeface="Helvetic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405"/>
                                        </p:tgtEl>
                                        <p:attrNameLst>
                                          <p:attrName>style.visibility</p:attrName>
                                        </p:attrNameLst>
                                      </p:cBhvr>
                                      <p:to>
                                        <p:strVal val="visible"/>
                                      </p:to>
                                    </p:set>
                                    <p:animEffect transition="in" filter="diamond(in)">
                                      <p:cBhvr>
                                        <p:cTn id="7" dur="1000"/>
                                        <p:tgtEl>
                                          <p:spTgt spid="16405"/>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par>
                                <p:cTn id="21" presetID="8"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amond(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5"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4544"/>
            <a:ext cx="9144000" cy="801221"/>
          </a:xfrm>
        </p:spPr>
        <p:txBody>
          <a:bodyPr/>
          <a:lstStyle/>
          <a:p>
            <a:r>
              <a:rPr lang="en-US" sz="4400" dirty="0"/>
              <a:t>Conformation of Plasmid </a:t>
            </a:r>
            <a:r>
              <a:rPr lang="en-US" sz="4400" dirty="0" err="1"/>
              <a:t>DNAs</a:t>
            </a:r>
            <a:endParaRPr lang="en-US" sz="4400" dirty="0"/>
          </a:p>
        </p:txBody>
      </p:sp>
      <p:pic>
        <p:nvPicPr>
          <p:cNvPr id="18436" name="Picture 4" descr="Uncut plasmid DNA"/>
          <p:cNvPicPr>
            <a:picLocks noChangeAspect="1" noChangeArrowheads="1"/>
          </p:cNvPicPr>
          <p:nvPr/>
        </p:nvPicPr>
        <p:blipFill>
          <a:blip r:embed="rId2"/>
          <a:srcRect/>
          <a:stretch>
            <a:fillRect/>
          </a:stretch>
        </p:blipFill>
        <p:spPr bwMode="auto">
          <a:xfrm>
            <a:off x="4419600" y="2286000"/>
            <a:ext cx="4499681" cy="3832412"/>
          </a:xfrm>
          <a:prstGeom prst="rect">
            <a:avLst/>
          </a:prstGeom>
          <a:noFill/>
        </p:spPr>
      </p:pic>
      <p:sp>
        <p:nvSpPr>
          <p:cNvPr id="18437" name="Rectangle 5"/>
          <p:cNvSpPr>
            <a:spLocks noChangeArrowheads="1"/>
          </p:cNvSpPr>
          <p:nvPr/>
        </p:nvSpPr>
        <p:spPr bwMode="auto">
          <a:xfrm>
            <a:off x="592666" y="1411941"/>
            <a:ext cx="8017933" cy="830997"/>
          </a:xfrm>
          <a:prstGeom prst="rect">
            <a:avLst/>
          </a:prstGeom>
          <a:noFill/>
          <a:ln w="9525">
            <a:noFill/>
            <a:miter lim="800000"/>
            <a:headEnd/>
            <a:tailEnd/>
          </a:ln>
          <a:effectLst/>
        </p:spPr>
        <p:txBody>
          <a:bodyPr wrap="square">
            <a:prstTxWarp prst="textNoShape">
              <a:avLst/>
            </a:prstTxWarp>
            <a:spAutoFit/>
          </a:bodyPr>
          <a:lstStyle/>
          <a:p>
            <a:r>
              <a:rPr lang="en-US" altLang="zh-CN" b="1" dirty="0">
                <a:latin typeface="Helvetica"/>
                <a:ea typeface="宋体" pitchFamily="-112" charset="-122"/>
                <a:cs typeface="宋体" pitchFamily="-112" charset="-122"/>
              </a:rPr>
              <a:t>The </a:t>
            </a:r>
            <a:r>
              <a:rPr lang="en-US" altLang="zh-CN" b="1" dirty="0">
                <a:solidFill>
                  <a:srgbClr val="009999"/>
                </a:solidFill>
                <a:latin typeface="Helvetica"/>
                <a:ea typeface="宋体" pitchFamily="-112" charset="-122"/>
                <a:cs typeface="宋体" pitchFamily="-112" charset="-122"/>
              </a:rPr>
              <a:t>relative </a:t>
            </a:r>
            <a:r>
              <a:rPr lang="en-US" altLang="zh-CN" b="1" dirty="0" err="1">
                <a:solidFill>
                  <a:srgbClr val="009999"/>
                </a:solidFill>
                <a:latin typeface="Helvetica"/>
                <a:ea typeface="宋体" pitchFamily="-112" charset="-122"/>
                <a:cs typeface="宋体" pitchFamily="-112" charset="-122"/>
              </a:rPr>
              <a:t>electrophoretic</a:t>
            </a:r>
            <a:r>
              <a:rPr lang="en-US" altLang="zh-CN" b="1" dirty="0">
                <a:solidFill>
                  <a:srgbClr val="009999"/>
                </a:solidFill>
                <a:latin typeface="Helvetica"/>
                <a:ea typeface="宋体" pitchFamily="-112" charset="-122"/>
                <a:cs typeface="宋体" pitchFamily="-112" charset="-122"/>
              </a:rPr>
              <a:t> mobility</a:t>
            </a:r>
            <a:r>
              <a:rPr lang="en-US" altLang="zh-CN" b="1" dirty="0">
                <a:latin typeface="Helvetica"/>
                <a:ea typeface="宋体" pitchFamily="-112" charset="-122"/>
                <a:cs typeface="宋体" pitchFamily="-112" charset="-122"/>
              </a:rPr>
              <a:t> (speed) of these DNA conformations in a gel is as follows:</a:t>
            </a:r>
          </a:p>
        </p:txBody>
      </p:sp>
      <p:sp>
        <p:nvSpPr>
          <p:cNvPr id="18438" name="Rectangle 6"/>
          <p:cNvSpPr>
            <a:spLocks noChangeArrowheads="1"/>
          </p:cNvSpPr>
          <p:nvPr/>
        </p:nvSpPr>
        <p:spPr bwMode="auto">
          <a:xfrm>
            <a:off x="685800" y="2333685"/>
            <a:ext cx="3733800" cy="3785652"/>
          </a:xfrm>
          <a:prstGeom prst="rect">
            <a:avLst/>
          </a:prstGeom>
          <a:noFill/>
          <a:ln w="9525">
            <a:noFill/>
            <a:miter lim="800000"/>
            <a:headEnd/>
            <a:tailEnd/>
          </a:ln>
          <a:effectLst/>
        </p:spPr>
        <p:txBody>
          <a:bodyPr wrap="square">
            <a:prstTxWarp prst="textNoShape">
              <a:avLst/>
            </a:prstTxWarp>
            <a:spAutoFit/>
          </a:bodyPr>
          <a:lstStyle/>
          <a:p>
            <a:r>
              <a:rPr lang="en-US" altLang="zh-CN" b="1" dirty="0">
                <a:solidFill>
                  <a:srgbClr val="000099"/>
                </a:solidFill>
                <a:latin typeface="Helvetica"/>
                <a:ea typeface="宋体" pitchFamily="-112" charset="-122"/>
                <a:cs typeface="宋体" pitchFamily="-112" charset="-122"/>
              </a:rPr>
              <a:t>Nicked Open Circular (</a:t>
            </a:r>
            <a:r>
              <a:rPr lang="en-US" altLang="zh-CN" b="1" dirty="0">
                <a:solidFill>
                  <a:srgbClr val="FF33CC"/>
                </a:solidFill>
                <a:latin typeface="Helvetica"/>
                <a:ea typeface="宋体" pitchFamily="-112" charset="-122"/>
                <a:cs typeface="宋体" pitchFamily="-112" charset="-122"/>
              </a:rPr>
              <a:t>slowest</a:t>
            </a:r>
            <a:r>
              <a:rPr lang="en-US" altLang="zh-CN" b="1" dirty="0">
                <a:solidFill>
                  <a:srgbClr val="000099"/>
                </a:solidFill>
                <a:latin typeface="Helvetica"/>
                <a:ea typeface="宋体" pitchFamily="-112" charset="-122"/>
                <a:cs typeface="宋体" pitchFamily="-112" charset="-122"/>
              </a:rPr>
              <a:t>)</a:t>
            </a:r>
          </a:p>
          <a:p>
            <a:endParaRPr lang="en-US" altLang="zh-CN" b="1" dirty="0">
              <a:solidFill>
                <a:srgbClr val="000099"/>
              </a:solidFill>
              <a:latin typeface="Helvetica"/>
              <a:ea typeface="宋体" pitchFamily="-112" charset="-122"/>
              <a:cs typeface="宋体" pitchFamily="-112" charset="-122"/>
            </a:endParaRPr>
          </a:p>
          <a:p>
            <a:r>
              <a:rPr lang="en-US" altLang="zh-CN" b="1" dirty="0">
                <a:solidFill>
                  <a:srgbClr val="000099"/>
                </a:solidFill>
                <a:latin typeface="Helvetica"/>
                <a:ea typeface="宋体" pitchFamily="-112" charset="-122"/>
                <a:cs typeface="宋体" pitchFamily="-112" charset="-122"/>
              </a:rPr>
              <a:t>Linear</a:t>
            </a:r>
          </a:p>
          <a:p>
            <a:endParaRPr lang="en-US" altLang="zh-CN" b="1" dirty="0">
              <a:solidFill>
                <a:srgbClr val="000099"/>
              </a:solidFill>
              <a:latin typeface="Helvetica"/>
              <a:ea typeface="宋体" pitchFamily="-112" charset="-122"/>
              <a:cs typeface="宋体" pitchFamily="-112" charset="-122"/>
            </a:endParaRPr>
          </a:p>
          <a:p>
            <a:r>
              <a:rPr lang="en-US" altLang="zh-CN" b="1" dirty="0">
                <a:solidFill>
                  <a:srgbClr val="000099"/>
                </a:solidFill>
                <a:latin typeface="Helvetica"/>
                <a:ea typeface="宋体" pitchFamily="-112" charset="-122"/>
                <a:cs typeface="宋体" pitchFamily="-112" charset="-122"/>
              </a:rPr>
              <a:t>Relaxed Circular</a:t>
            </a:r>
          </a:p>
          <a:p>
            <a:endParaRPr lang="en-US" altLang="zh-CN" b="1" dirty="0">
              <a:solidFill>
                <a:srgbClr val="000099"/>
              </a:solidFill>
              <a:latin typeface="Helvetica"/>
              <a:ea typeface="宋体" pitchFamily="-112" charset="-122"/>
              <a:cs typeface="宋体" pitchFamily="-112" charset="-122"/>
            </a:endParaRPr>
          </a:p>
          <a:p>
            <a:r>
              <a:rPr lang="en-US" altLang="zh-CN" b="1" dirty="0" err="1">
                <a:solidFill>
                  <a:srgbClr val="000099"/>
                </a:solidFill>
                <a:latin typeface="Helvetica"/>
                <a:ea typeface="宋体" pitchFamily="-112" charset="-122"/>
                <a:cs typeface="宋体" pitchFamily="-112" charset="-122"/>
              </a:rPr>
              <a:t>Supercoiled</a:t>
            </a:r>
            <a:r>
              <a:rPr lang="en-US" altLang="zh-CN" b="1" dirty="0">
                <a:solidFill>
                  <a:srgbClr val="000099"/>
                </a:solidFill>
                <a:latin typeface="Helvetica"/>
                <a:ea typeface="宋体" pitchFamily="-112" charset="-122"/>
                <a:cs typeface="宋体" pitchFamily="-112" charset="-122"/>
              </a:rPr>
              <a:t> Denatured</a:t>
            </a:r>
          </a:p>
          <a:p>
            <a:endParaRPr lang="en-US" altLang="zh-CN" b="1" dirty="0">
              <a:solidFill>
                <a:srgbClr val="000099"/>
              </a:solidFill>
              <a:latin typeface="Helvetica"/>
              <a:ea typeface="宋体" pitchFamily="-112" charset="-122"/>
              <a:cs typeface="宋体" pitchFamily="-112" charset="-122"/>
            </a:endParaRPr>
          </a:p>
          <a:p>
            <a:r>
              <a:rPr lang="en-US" altLang="zh-CN" b="1" dirty="0" err="1">
                <a:solidFill>
                  <a:srgbClr val="000099"/>
                </a:solidFill>
                <a:latin typeface="Helvetica"/>
                <a:ea typeface="宋体" pitchFamily="-112" charset="-122"/>
                <a:cs typeface="宋体" pitchFamily="-112" charset="-122"/>
              </a:rPr>
              <a:t>Supercoiled</a:t>
            </a:r>
            <a:r>
              <a:rPr lang="en-US" altLang="zh-CN" b="1" dirty="0">
                <a:solidFill>
                  <a:srgbClr val="000099"/>
                </a:solidFill>
                <a:latin typeface="Helvetica"/>
                <a:ea typeface="宋体" pitchFamily="-112" charset="-122"/>
                <a:cs typeface="宋体" pitchFamily="-112" charset="-122"/>
              </a:rPr>
              <a:t> (</a:t>
            </a:r>
            <a:r>
              <a:rPr lang="en-US" altLang="zh-CN" b="1" dirty="0">
                <a:solidFill>
                  <a:srgbClr val="FF33CC"/>
                </a:solidFill>
                <a:latin typeface="Helvetica"/>
                <a:ea typeface="宋体" pitchFamily="-112" charset="-122"/>
                <a:cs typeface="宋体" pitchFamily="-112" charset="-122"/>
              </a:rPr>
              <a:t>fastest</a:t>
            </a:r>
            <a:r>
              <a:rPr lang="en-US" altLang="zh-CN" b="1" dirty="0">
                <a:solidFill>
                  <a:srgbClr val="000099"/>
                </a:solidFill>
                <a:latin typeface="Helvetica"/>
                <a:ea typeface="宋体" pitchFamily="-112" charset="-122"/>
                <a:cs typeface="宋体" pitchFamily="-11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amond(in)">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381000" y="609600"/>
            <a:ext cx="8382000" cy="830997"/>
          </a:xfrm>
          <a:prstGeom prst="rect">
            <a:avLst/>
          </a:prstGeom>
          <a:noFill/>
          <a:ln w="9525">
            <a:noFill/>
            <a:miter lim="800000"/>
            <a:headEnd/>
            <a:tailEnd/>
          </a:ln>
          <a:effectLst/>
        </p:spPr>
        <p:txBody>
          <a:bodyPr wrap="square">
            <a:prstTxWarp prst="textNoShape">
              <a:avLst/>
            </a:prstTxWarp>
            <a:spAutoFit/>
          </a:bodyPr>
          <a:lstStyle/>
          <a:p>
            <a:r>
              <a:rPr lang="en-US" sz="4800" b="1" dirty="0">
                <a:solidFill>
                  <a:schemeClr val="tx2"/>
                </a:solidFill>
                <a:latin typeface="Helvetica"/>
              </a:rPr>
              <a:t>Types of </a:t>
            </a:r>
            <a:r>
              <a:rPr lang="en-US" sz="4800" b="1" dirty="0" smtClean="0">
                <a:solidFill>
                  <a:schemeClr val="tx2"/>
                </a:solidFill>
                <a:latin typeface="Helvetica"/>
              </a:rPr>
              <a:t>Bacterial Plasmids</a:t>
            </a:r>
            <a:endParaRPr lang="en-US" sz="4800" b="1" dirty="0">
              <a:solidFill>
                <a:schemeClr val="tx2"/>
              </a:solidFill>
              <a:latin typeface="Helvetica"/>
            </a:endParaRPr>
          </a:p>
        </p:txBody>
      </p:sp>
      <p:sp>
        <p:nvSpPr>
          <p:cNvPr id="7174" name="Rectangle 6"/>
          <p:cNvSpPr>
            <a:spLocks noChangeArrowheads="1"/>
          </p:cNvSpPr>
          <p:nvPr/>
        </p:nvSpPr>
        <p:spPr bwMode="auto">
          <a:xfrm>
            <a:off x="381000" y="5772090"/>
            <a:ext cx="8487833" cy="400110"/>
          </a:xfrm>
          <a:prstGeom prst="rect">
            <a:avLst/>
          </a:prstGeom>
          <a:noFill/>
          <a:ln w="9525">
            <a:noFill/>
            <a:miter lim="800000"/>
            <a:headEnd/>
            <a:tailEnd/>
          </a:ln>
          <a:effectLst/>
        </p:spPr>
        <p:txBody>
          <a:bodyPr>
            <a:prstTxWarp prst="textNoShape">
              <a:avLst/>
            </a:prstTxWarp>
            <a:spAutoFit/>
          </a:bodyPr>
          <a:lstStyle/>
          <a:p>
            <a:pPr algn="ctr"/>
            <a:r>
              <a:rPr lang="en-US" sz="2000" b="1" dirty="0">
                <a:solidFill>
                  <a:schemeClr val="tx2"/>
                </a:solidFill>
                <a:latin typeface="Helvetica"/>
              </a:rPr>
              <a:t>Plasmids can belong to more than one of these functional groups.</a:t>
            </a:r>
          </a:p>
        </p:txBody>
      </p:sp>
      <p:sp>
        <p:nvSpPr>
          <p:cNvPr id="7175" name="Rectangle 7"/>
          <p:cNvSpPr>
            <a:spLocks noChangeArrowheads="1"/>
          </p:cNvSpPr>
          <p:nvPr/>
        </p:nvSpPr>
        <p:spPr bwMode="auto">
          <a:xfrm>
            <a:off x="381000" y="1828800"/>
            <a:ext cx="8415867" cy="3385542"/>
          </a:xfrm>
          <a:prstGeom prst="rect">
            <a:avLst/>
          </a:prstGeom>
          <a:noFill/>
          <a:ln w="9525">
            <a:noFill/>
            <a:miter lim="800000"/>
            <a:headEnd/>
            <a:tailEnd/>
          </a:ln>
          <a:effectLst/>
        </p:spPr>
        <p:txBody>
          <a:bodyPr wrap="square">
            <a:prstTxWarp prst="textNoShape">
              <a:avLst/>
            </a:prstTxWarp>
            <a:spAutoFit/>
          </a:bodyPr>
          <a:lstStyle/>
          <a:p>
            <a:pPr>
              <a:spcBef>
                <a:spcPts val="1200"/>
              </a:spcBef>
              <a:buClr>
                <a:srgbClr val="FF0000"/>
              </a:buClr>
              <a:buSzPct val="70000"/>
            </a:pPr>
            <a:r>
              <a:rPr lang="en-US" sz="2000" b="1" dirty="0">
                <a:latin typeface="Helvetica"/>
              </a:rPr>
              <a:t>Based on their function,</a:t>
            </a:r>
            <a:r>
              <a:rPr lang="en-US" sz="2000" dirty="0">
                <a:latin typeface="Helvetica"/>
              </a:rPr>
              <a:t> </a:t>
            </a:r>
            <a:r>
              <a:rPr lang="en-US" sz="2000" b="1" dirty="0">
                <a:latin typeface="Helvetica"/>
              </a:rPr>
              <a:t>there are five main </a:t>
            </a:r>
            <a:r>
              <a:rPr lang="en-US" sz="2000" b="1" dirty="0" smtClean="0">
                <a:latin typeface="Helvetica"/>
              </a:rPr>
              <a:t>classes:</a:t>
            </a:r>
            <a:endParaRPr lang="en-US" sz="2000" b="1" i="1" dirty="0" smtClean="0">
              <a:latin typeface="Helvetica"/>
            </a:endParaRPr>
          </a:p>
          <a:p>
            <a:pPr indent="457200">
              <a:spcBef>
                <a:spcPts val="1200"/>
              </a:spcBef>
              <a:buClr>
                <a:srgbClr val="FF0000"/>
              </a:buClr>
              <a:buSzPct val="70000"/>
              <a:buFont typeface="Wingdings" charset="2"/>
              <a:buChar char="Ø"/>
            </a:pPr>
            <a:r>
              <a:rPr lang="en-US" sz="1800" b="1" i="1" dirty="0" smtClean="0">
                <a:latin typeface="Helvetica"/>
              </a:rPr>
              <a:t>Fertility-(</a:t>
            </a:r>
            <a:r>
              <a:rPr lang="en-US" sz="1800" b="1" i="1" dirty="0" err="1" smtClean="0">
                <a:latin typeface="Helvetica"/>
              </a:rPr>
              <a:t>F)plasmids</a:t>
            </a:r>
            <a:r>
              <a:rPr lang="en-US" sz="1800" b="1" i="1" dirty="0" smtClean="0">
                <a:latin typeface="Helvetica"/>
              </a:rPr>
              <a:t>:</a:t>
            </a:r>
            <a:r>
              <a:rPr lang="en-US" sz="1800" b="1" dirty="0" smtClean="0">
                <a:latin typeface="Helvetica"/>
              </a:rPr>
              <a:t> they are capable of </a:t>
            </a:r>
            <a:r>
              <a:rPr lang="en-US" sz="1800" b="1" dirty="0" smtClean="0">
                <a:latin typeface="Helvetica"/>
                <a:hlinkClick r:id="rId2" tooltip="Bacterial conjugation"/>
              </a:rPr>
              <a:t>conjugation</a:t>
            </a:r>
            <a:r>
              <a:rPr lang="en-US" sz="1800" b="1" dirty="0" smtClean="0">
                <a:latin typeface="Helvetica"/>
              </a:rPr>
              <a:t> or mating.</a:t>
            </a:r>
          </a:p>
          <a:p>
            <a:pPr indent="457200">
              <a:spcBef>
                <a:spcPts val="1200"/>
              </a:spcBef>
              <a:buClr>
                <a:srgbClr val="FF0000"/>
              </a:buClr>
              <a:buSzPct val="70000"/>
              <a:buFont typeface="Wingdings" charset="2"/>
              <a:buChar char="Ø"/>
            </a:pPr>
            <a:r>
              <a:rPr lang="en-US" sz="1800" b="1" i="1" dirty="0" smtClean="0">
                <a:latin typeface="Helvetica"/>
              </a:rPr>
              <a:t>Resistance-(R) plasmids</a:t>
            </a:r>
            <a:r>
              <a:rPr lang="en-US" sz="1800" b="1" dirty="0" smtClean="0">
                <a:latin typeface="Helvetica"/>
              </a:rPr>
              <a:t>: containing antibiotic or drug resistant </a:t>
            </a:r>
            <a:r>
              <a:rPr lang="en-US" sz="1800" b="1" dirty="0" err="1" smtClean="0">
                <a:latin typeface="Helvetica"/>
              </a:rPr>
              <a:t>gen(s</a:t>
            </a:r>
            <a:r>
              <a:rPr lang="en-US" sz="1800" b="1" dirty="0" smtClean="0">
                <a:latin typeface="Helvetica"/>
              </a:rPr>
              <a:t>). Also known as R-factors, before the nature of plasmids was understood. </a:t>
            </a:r>
          </a:p>
          <a:p>
            <a:pPr indent="457200">
              <a:spcBef>
                <a:spcPts val="1200"/>
              </a:spcBef>
              <a:buClr>
                <a:srgbClr val="FF0000"/>
              </a:buClr>
              <a:buSzPct val="70000"/>
              <a:buFont typeface="Wingdings" charset="2"/>
              <a:buChar char="Ø"/>
            </a:pPr>
            <a:r>
              <a:rPr lang="en-US" sz="1800" b="1" i="1" dirty="0" smtClean="0">
                <a:latin typeface="Helvetica"/>
              </a:rPr>
              <a:t>Col-plasmids</a:t>
            </a:r>
            <a:r>
              <a:rPr lang="en-US" sz="1800" b="1" dirty="0" smtClean="0">
                <a:latin typeface="Helvetica"/>
              </a:rPr>
              <a:t>: contain genes that </a:t>
            </a:r>
            <a:r>
              <a:rPr lang="en-US" sz="1800" b="1" i="1" dirty="0" smtClean="0">
                <a:latin typeface="Helvetica"/>
              </a:rPr>
              <a:t>code for</a:t>
            </a:r>
            <a:r>
              <a:rPr lang="en-US" sz="1800" b="1" dirty="0" smtClean="0">
                <a:latin typeface="Helvetica"/>
              </a:rPr>
              <a:t> </a:t>
            </a:r>
            <a:r>
              <a:rPr lang="en-US" sz="1800" b="1" dirty="0" smtClean="0">
                <a:latin typeface="Helvetica"/>
                <a:hlinkClick r:id="rId3" tooltip="Colicine"/>
              </a:rPr>
              <a:t>colicines</a:t>
            </a:r>
            <a:r>
              <a:rPr lang="en-US" sz="1800" b="1" dirty="0" smtClean="0">
                <a:latin typeface="Helvetica"/>
              </a:rPr>
              <a:t>, </a:t>
            </a:r>
            <a:r>
              <a:rPr lang="en-US" sz="1800" b="1" dirty="0" smtClean="0">
                <a:latin typeface="Helvetica"/>
                <a:hlinkClick r:id="rId4" tooltip="Protein"/>
              </a:rPr>
              <a:t>proteins</a:t>
            </a:r>
            <a:r>
              <a:rPr lang="en-US" sz="1800" b="1" dirty="0" smtClean="0">
                <a:latin typeface="Helvetica"/>
              </a:rPr>
              <a:t> that can kill other bacteria. </a:t>
            </a:r>
          </a:p>
          <a:p>
            <a:pPr indent="457200">
              <a:spcBef>
                <a:spcPts val="1200"/>
              </a:spcBef>
              <a:buClr>
                <a:srgbClr val="FF0000"/>
              </a:buClr>
              <a:buSzPct val="70000"/>
              <a:buFont typeface="Wingdings" charset="2"/>
              <a:buChar char="Ø"/>
            </a:pPr>
            <a:r>
              <a:rPr lang="en-US" sz="1800" b="1" i="1" dirty="0" err="1" smtClean="0">
                <a:latin typeface="Helvetica"/>
              </a:rPr>
              <a:t>Degrative</a:t>
            </a:r>
            <a:r>
              <a:rPr lang="en-US" sz="1800" b="1" i="1" dirty="0" smtClean="0">
                <a:latin typeface="Helvetica"/>
              </a:rPr>
              <a:t> plasmids:</a:t>
            </a:r>
            <a:r>
              <a:rPr lang="en-US" sz="1800" b="1" dirty="0" smtClean="0">
                <a:latin typeface="Helvetica"/>
              </a:rPr>
              <a:t> enable digestion of unusual substances, e.g., </a:t>
            </a:r>
            <a:r>
              <a:rPr lang="en-US" sz="1800" b="1" dirty="0" smtClean="0">
                <a:latin typeface="Helvetica"/>
                <a:hlinkClick r:id="rId5" tooltip="Toluene"/>
              </a:rPr>
              <a:t>toluene</a:t>
            </a:r>
            <a:r>
              <a:rPr lang="en-US" sz="1800" b="1" dirty="0" smtClean="0">
                <a:latin typeface="Helvetica"/>
              </a:rPr>
              <a:t> or </a:t>
            </a:r>
            <a:r>
              <a:rPr lang="en-US" sz="1800" b="1" dirty="0" smtClean="0">
                <a:latin typeface="Helvetica"/>
                <a:hlinkClick r:id="rId6" tooltip="Salicylic acid"/>
              </a:rPr>
              <a:t>salicylic acid</a:t>
            </a:r>
            <a:r>
              <a:rPr lang="en-US" sz="1800" b="1" dirty="0" smtClean="0">
                <a:latin typeface="Helvetica"/>
              </a:rPr>
              <a:t>. </a:t>
            </a:r>
          </a:p>
          <a:p>
            <a:pPr indent="457200">
              <a:spcBef>
                <a:spcPts val="1200"/>
              </a:spcBef>
              <a:buClr>
                <a:srgbClr val="FF0000"/>
              </a:buClr>
              <a:buSzPct val="70000"/>
              <a:buFont typeface="Wingdings" charset="2"/>
              <a:buChar char="Ø"/>
            </a:pPr>
            <a:r>
              <a:rPr lang="en-US" sz="1800" b="1" i="1" dirty="0" smtClean="0">
                <a:latin typeface="Helvetica"/>
              </a:rPr>
              <a:t>Virulence plasmids:</a:t>
            </a:r>
            <a:r>
              <a:rPr lang="en-US" sz="1800" b="1" dirty="0" smtClean="0">
                <a:latin typeface="Helvetica"/>
              </a:rPr>
              <a:t> turn the bacterium into a </a:t>
            </a:r>
            <a:r>
              <a:rPr lang="en-US" sz="1800" b="1" dirty="0" smtClean="0">
                <a:latin typeface="Helvetica"/>
                <a:hlinkClick r:id="rId7" tooltip="Pathogen"/>
              </a:rPr>
              <a:t>pathogen</a:t>
            </a:r>
            <a:r>
              <a:rPr lang="en-US" sz="1800" b="1" dirty="0" smtClean="0">
                <a:latin typeface="Helvetic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linds(horizontal)">
                                      <p:cBhvr>
                                        <p:cTn id="7" dur="10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additive="base">
                                        <p:cTn id="12" dur="1000" fill="hold"/>
                                        <p:tgtEl>
                                          <p:spTgt spid="7174"/>
                                        </p:tgtEl>
                                        <p:attrNameLst>
                                          <p:attrName>ppt_x</p:attrName>
                                        </p:attrNameLst>
                                      </p:cBhvr>
                                      <p:tavLst>
                                        <p:tav tm="0">
                                          <p:val>
                                            <p:strVal val="0-#ppt_w/2"/>
                                          </p:val>
                                        </p:tav>
                                        <p:tav tm="100000">
                                          <p:val>
                                            <p:strVal val="#ppt_x"/>
                                          </p:val>
                                        </p:tav>
                                      </p:tavLst>
                                    </p:anim>
                                    <p:anim calcmode="lin" valueType="num">
                                      <p:cBhvr additive="base">
                                        <p:cTn id="13" dur="1000" fill="hold"/>
                                        <p:tgtEl>
                                          <p:spTgt spid="7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51" name="Rectangle 7"/>
          <p:cNvSpPr>
            <a:spLocks noChangeArrowheads="1"/>
          </p:cNvSpPr>
          <p:nvPr/>
        </p:nvSpPr>
        <p:spPr bwMode="auto">
          <a:xfrm>
            <a:off x="533400" y="1026617"/>
            <a:ext cx="8297333" cy="4154983"/>
          </a:xfrm>
          <a:prstGeom prst="rect">
            <a:avLst/>
          </a:prstGeom>
          <a:noFill/>
          <a:ln w="9525">
            <a:noFill/>
            <a:miter lim="800000"/>
            <a:headEnd/>
            <a:tailEnd/>
          </a:ln>
          <a:effectLst/>
        </p:spPr>
        <p:txBody>
          <a:bodyPr anchor="ctr">
            <a:prstTxWarp prst="textNoShape">
              <a:avLst/>
            </a:prstTxWarp>
            <a:spAutoFit/>
          </a:bodyPr>
          <a:lstStyle/>
          <a:p>
            <a:r>
              <a:rPr lang="en-US" b="1" dirty="0">
                <a:latin typeface="Helvetica"/>
                <a:ea typeface="Times New Roman" pitchFamily="-112" charset="0"/>
                <a:cs typeface="Times New Roman" pitchFamily="-112" charset="0"/>
              </a:rPr>
              <a:t>R-plasmids often contain </a:t>
            </a:r>
            <a:r>
              <a:rPr lang="en-US" b="1" dirty="0">
                <a:latin typeface="Helvetica"/>
                <a:ea typeface="Times New Roman" pitchFamily="-112" charset="0"/>
                <a:cs typeface="Times New Roman" pitchFamily="-112" charset="0"/>
                <a:hlinkClick r:id="rId2" tooltip="Gene"/>
              </a:rPr>
              <a:t>genes</a:t>
            </a:r>
            <a:r>
              <a:rPr lang="en-US" b="1" dirty="0">
                <a:latin typeface="Helvetica"/>
                <a:ea typeface="Times New Roman" pitchFamily="-112" charset="0"/>
                <a:cs typeface="Times New Roman" pitchFamily="-112" charset="0"/>
              </a:rPr>
              <a:t> that confer a selective advantage to the bacterium hosts, e.g., the ability to make the bacterium </a:t>
            </a:r>
            <a:r>
              <a:rPr lang="en-US" b="1" dirty="0">
                <a:latin typeface="Helvetica"/>
                <a:ea typeface="Times New Roman" pitchFamily="-112" charset="0"/>
                <a:cs typeface="Times New Roman" pitchFamily="-112" charset="0"/>
                <a:hlinkClick r:id="rId3" tooltip="Antibiotic resistant"/>
              </a:rPr>
              <a:t>antibiotic resistant</a:t>
            </a:r>
            <a:r>
              <a:rPr lang="en-US" b="1" dirty="0">
                <a:latin typeface="Helvetica"/>
                <a:ea typeface="Times New Roman" pitchFamily="-112" charset="0"/>
                <a:cs typeface="Times New Roman" pitchFamily="-112" charset="0"/>
              </a:rPr>
              <a:t>. </a:t>
            </a:r>
          </a:p>
          <a:p>
            <a:endParaRPr lang="en-US" b="1" dirty="0">
              <a:latin typeface="Helvetica"/>
              <a:ea typeface="Times New Roman" pitchFamily="-112" charset="0"/>
              <a:cs typeface="Times New Roman" pitchFamily="-112" charset="0"/>
            </a:endParaRPr>
          </a:p>
          <a:p>
            <a:pPr eaLnBrk="0" hangingPunct="0"/>
            <a:r>
              <a:rPr lang="en-US" b="1" dirty="0">
                <a:latin typeface="Helvetica"/>
              </a:rPr>
              <a:t>Some common antibiotic genes in plasmids: </a:t>
            </a:r>
            <a:r>
              <a:rPr lang="en-US" b="1" dirty="0" err="1">
                <a:solidFill>
                  <a:srgbClr val="FF33CC"/>
                </a:solidFill>
                <a:latin typeface="Helvetica"/>
              </a:rPr>
              <a:t>amp</a:t>
            </a:r>
            <a:r>
              <a:rPr lang="en-US" b="1" baseline="30000" dirty="0" err="1">
                <a:solidFill>
                  <a:srgbClr val="FF33CC"/>
                </a:solidFill>
                <a:latin typeface="Helvetica"/>
              </a:rPr>
              <a:t>r</a:t>
            </a:r>
            <a:r>
              <a:rPr lang="en-US" b="1" dirty="0">
                <a:solidFill>
                  <a:srgbClr val="FF33CC"/>
                </a:solidFill>
                <a:latin typeface="Helvetica"/>
              </a:rPr>
              <a:t>, APH3’-II (</a:t>
            </a:r>
            <a:r>
              <a:rPr lang="en-US" b="1" dirty="0" err="1">
                <a:solidFill>
                  <a:srgbClr val="FF33CC"/>
                </a:solidFill>
                <a:latin typeface="Helvetica"/>
              </a:rPr>
              <a:t>kanamycin</a:t>
            </a:r>
            <a:r>
              <a:rPr lang="en-US" b="1" dirty="0">
                <a:solidFill>
                  <a:srgbClr val="FF33CC"/>
                </a:solidFill>
                <a:latin typeface="Helvetica"/>
              </a:rPr>
              <a:t>), </a:t>
            </a:r>
            <a:r>
              <a:rPr lang="en-US" b="1" dirty="0" err="1">
                <a:solidFill>
                  <a:srgbClr val="FF33CC"/>
                </a:solidFill>
                <a:latin typeface="Helvetica"/>
              </a:rPr>
              <a:t>tet</a:t>
            </a:r>
            <a:r>
              <a:rPr lang="en-US" b="1" baseline="30000" dirty="0" err="1">
                <a:solidFill>
                  <a:srgbClr val="FF33CC"/>
                </a:solidFill>
                <a:latin typeface="Helvetica"/>
              </a:rPr>
              <a:t>R</a:t>
            </a:r>
            <a:r>
              <a:rPr lang="en-US" b="1" dirty="0">
                <a:solidFill>
                  <a:srgbClr val="FF33CC"/>
                </a:solidFill>
                <a:latin typeface="Helvetica"/>
              </a:rPr>
              <a:t> (</a:t>
            </a:r>
            <a:r>
              <a:rPr lang="en-US" b="1" dirty="0" err="1">
                <a:solidFill>
                  <a:srgbClr val="FF33CC"/>
                </a:solidFill>
                <a:latin typeface="Helvetica"/>
              </a:rPr>
              <a:t>tetracycline),cat</a:t>
            </a:r>
            <a:r>
              <a:rPr lang="en-US" b="1" baseline="30000" dirty="0" err="1">
                <a:solidFill>
                  <a:srgbClr val="FF33CC"/>
                </a:solidFill>
                <a:latin typeface="Helvetica"/>
              </a:rPr>
              <a:t>R</a:t>
            </a:r>
            <a:r>
              <a:rPr lang="en-US" b="1" dirty="0">
                <a:solidFill>
                  <a:srgbClr val="FF33CC"/>
                </a:solidFill>
                <a:latin typeface="Helvetica"/>
              </a:rPr>
              <a:t> (</a:t>
            </a:r>
            <a:r>
              <a:rPr lang="en-US" b="1" dirty="0" err="1">
                <a:solidFill>
                  <a:srgbClr val="FF33CC"/>
                </a:solidFill>
                <a:latin typeface="Helvetica"/>
              </a:rPr>
              <a:t>Chloramphenicol</a:t>
            </a:r>
            <a:r>
              <a:rPr lang="en-US" b="1" dirty="0">
                <a:solidFill>
                  <a:srgbClr val="FF33CC"/>
                </a:solidFill>
                <a:latin typeface="Helvetica"/>
              </a:rPr>
              <a:t>), </a:t>
            </a:r>
            <a:r>
              <a:rPr lang="en-US" b="1" dirty="0" err="1">
                <a:solidFill>
                  <a:srgbClr val="FF33CC"/>
                </a:solidFill>
                <a:latin typeface="Helvetica"/>
              </a:rPr>
              <a:t>spec</a:t>
            </a:r>
            <a:r>
              <a:rPr lang="en-US" b="1" baseline="30000" dirty="0" err="1">
                <a:solidFill>
                  <a:srgbClr val="FF33CC"/>
                </a:solidFill>
                <a:latin typeface="Helvetica"/>
              </a:rPr>
              <a:t>r</a:t>
            </a:r>
            <a:r>
              <a:rPr lang="en-US" b="1" dirty="0">
                <a:solidFill>
                  <a:srgbClr val="FF33CC"/>
                </a:solidFill>
                <a:latin typeface="Helvetica"/>
              </a:rPr>
              <a:t> (</a:t>
            </a:r>
            <a:r>
              <a:rPr lang="en-US" b="1" dirty="0" err="1">
                <a:solidFill>
                  <a:srgbClr val="FF33CC"/>
                </a:solidFill>
                <a:latin typeface="Helvetica"/>
              </a:rPr>
              <a:t>spectinomycin</a:t>
            </a:r>
            <a:r>
              <a:rPr lang="en-US" b="1" dirty="0">
                <a:solidFill>
                  <a:srgbClr val="FF33CC"/>
                </a:solidFill>
                <a:latin typeface="Helvetica"/>
              </a:rPr>
              <a:t> or streptomycin), </a:t>
            </a:r>
            <a:r>
              <a:rPr lang="en-US" b="1" dirty="0" err="1">
                <a:solidFill>
                  <a:srgbClr val="FF33CC"/>
                </a:solidFill>
                <a:latin typeface="Helvetica"/>
              </a:rPr>
              <a:t>hyg</a:t>
            </a:r>
            <a:r>
              <a:rPr lang="en-US" b="1" baseline="30000" dirty="0" err="1">
                <a:solidFill>
                  <a:srgbClr val="FF33CC"/>
                </a:solidFill>
                <a:latin typeface="Helvetica"/>
              </a:rPr>
              <a:t>r</a:t>
            </a:r>
            <a:r>
              <a:rPr lang="en-US" b="1" dirty="0">
                <a:solidFill>
                  <a:srgbClr val="FF33CC"/>
                </a:solidFill>
                <a:latin typeface="Helvetica"/>
              </a:rPr>
              <a:t> (</a:t>
            </a:r>
            <a:r>
              <a:rPr lang="en-US" b="1" dirty="0" err="1">
                <a:solidFill>
                  <a:srgbClr val="FF33CC"/>
                </a:solidFill>
                <a:latin typeface="Helvetica"/>
              </a:rPr>
              <a:t>hygromycin</a:t>
            </a:r>
            <a:r>
              <a:rPr lang="en-US" b="1" dirty="0">
                <a:solidFill>
                  <a:srgbClr val="FF33CC"/>
                </a:solidFill>
                <a:latin typeface="Helvetica"/>
              </a:rPr>
              <a:t>)</a:t>
            </a:r>
            <a:r>
              <a:rPr lang="en-US" b="1" dirty="0">
                <a:latin typeface="Helvetica"/>
              </a:rPr>
              <a:t>. </a:t>
            </a:r>
            <a:endParaRPr lang="en-US" b="1" dirty="0">
              <a:latin typeface="Helvetica"/>
              <a:ea typeface="Times New Roman" pitchFamily="-112" charset="0"/>
              <a:cs typeface="Times New Roman" pitchFamily="-112" charset="0"/>
            </a:endParaRPr>
          </a:p>
          <a:p>
            <a:pPr eaLnBrk="0" hangingPunct="0"/>
            <a:endParaRPr lang="en-US" b="1" dirty="0">
              <a:latin typeface="Helvetica"/>
              <a:ea typeface="Times New Roman" pitchFamily="-112" charset="0"/>
              <a:cs typeface="Times New Roman" pitchFamily="-112" charset="0"/>
            </a:endParaRPr>
          </a:p>
          <a:p>
            <a:pPr eaLnBrk="0" hangingPunct="0"/>
            <a:r>
              <a:rPr lang="en-US" b="1" dirty="0">
                <a:latin typeface="Helvetica"/>
                <a:ea typeface="Times New Roman" pitchFamily="-112" charset="0"/>
                <a:cs typeface="Times New Roman" pitchFamily="-112" charset="0"/>
              </a:rPr>
              <a:t>Some antibiotics inhibit cell wall synthesis and others bind to </a:t>
            </a:r>
            <a:r>
              <a:rPr lang="en-US" b="1" dirty="0" err="1">
                <a:latin typeface="Helvetica"/>
                <a:ea typeface="Times New Roman" pitchFamily="-112" charset="0"/>
                <a:cs typeface="Times New Roman" pitchFamily="-112" charset="0"/>
              </a:rPr>
              <a:t>ribosomes</a:t>
            </a:r>
            <a:r>
              <a:rPr lang="en-US" b="1" dirty="0">
                <a:latin typeface="Helvetica"/>
                <a:ea typeface="Times New Roman" pitchFamily="-112" charset="0"/>
                <a:cs typeface="Times New Roman" pitchFamily="-112" charset="0"/>
              </a:rPr>
              <a:t> to inhibit protein synthesis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diamond(out)">
                                      <p:cBhvr>
                                        <p:cTn id="7"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6848" y="391085"/>
            <a:ext cx="8230306" cy="599515"/>
          </a:xfrm>
        </p:spPr>
        <p:txBody>
          <a:bodyPr>
            <a:normAutofit fontScale="90000"/>
          </a:bodyPr>
          <a:lstStyle/>
          <a:p>
            <a:r>
              <a:rPr lang="en-US" b="1" dirty="0"/>
              <a:t>Development of Plasmid Vectors</a:t>
            </a:r>
          </a:p>
        </p:txBody>
      </p:sp>
      <p:sp>
        <p:nvSpPr>
          <p:cNvPr id="10245" name="Rectangle 5"/>
          <p:cNvSpPr>
            <a:spLocks noGrp="1" noChangeArrowheads="1"/>
          </p:cNvSpPr>
          <p:nvPr>
            <p:ph type="body" idx="1"/>
          </p:nvPr>
        </p:nvSpPr>
        <p:spPr>
          <a:xfrm>
            <a:off x="338667" y="1595718"/>
            <a:ext cx="8636000" cy="2823882"/>
          </a:xfrm>
          <a:noFill/>
          <a:ln/>
        </p:spPr>
        <p:txBody>
          <a:bodyPr>
            <a:normAutofit lnSpcReduction="10000"/>
          </a:bodyPr>
          <a:lstStyle/>
          <a:p>
            <a:pPr>
              <a:lnSpc>
                <a:spcPct val="120000"/>
              </a:lnSpc>
              <a:buFontTx/>
              <a:buNone/>
            </a:pPr>
            <a:r>
              <a:rPr lang="en-US" sz="1800" b="1" dirty="0"/>
              <a:t>Plasmids serve as important tools in genetics and biochemistry labs, where they are commonly used to multiply or </a:t>
            </a:r>
            <a:r>
              <a:rPr lang="en-US" sz="1800" b="1" i="1" dirty="0">
                <a:hlinkClick r:id="rId2" tooltip="Protein expression"/>
              </a:rPr>
              <a:t>express</a:t>
            </a:r>
            <a:r>
              <a:rPr lang="en-US" sz="1800" b="1" dirty="0"/>
              <a:t> particular genes.</a:t>
            </a:r>
            <a:r>
              <a:rPr lang="en-US" sz="1800" b="1" dirty="0" smtClean="0"/>
              <a:t> </a:t>
            </a:r>
          </a:p>
          <a:p>
            <a:pPr>
              <a:lnSpc>
                <a:spcPct val="120000"/>
              </a:lnSpc>
              <a:buFontTx/>
              <a:buNone/>
            </a:pPr>
            <a:r>
              <a:rPr lang="en-US" sz="1800" b="1" dirty="0"/>
              <a:t>Plasmids used in genetic engineering are called </a:t>
            </a:r>
            <a:r>
              <a:rPr lang="en-US" sz="1800" b="1" dirty="0">
                <a:hlinkClick r:id="rId3" tooltip="Vector (biology)"/>
              </a:rPr>
              <a:t>vectors</a:t>
            </a:r>
            <a:r>
              <a:rPr lang="en-US" sz="1800" b="1" dirty="0"/>
              <a:t>. </a:t>
            </a:r>
          </a:p>
          <a:p>
            <a:pPr>
              <a:lnSpc>
                <a:spcPct val="120000"/>
              </a:lnSpc>
              <a:buFontTx/>
              <a:buNone/>
            </a:pPr>
            <a:r>
              <a:rPr lang="en-US" sz="1800" b="1" dirty="0"/>
              <a:t>	Vectors are vehicles to transfer genes from one organism to another and typically contain a </a:t>
            </a:r>
            <a:r>
              <a:rPr lang="en-US" sz="1800" b="1" dirty="0">
                <a:hlinkClick r:id="rId4" tooltip="Genetic marker"/>
              </a:rPr>
              <a:t>genetic marker</a:t>
            </a:r>
            <a:r>
              <a:rPr lang="en-US" sz="1800" b="1" dirty="0"/>
              <a:t> conferring a </a:t>
            </a:r>
            <a:r>
              <a:rPr lang="en-US" sz="1800" b="1" dirty="0">
                <a:hlinkClick r:id="rId5" tooltip="Phenotype"/>
              </a:rPr>
              <a:t>phenotype</a:t>
            </a:r>
            <a:r>
              <a:rPr lang="en-US" sz="1800" b="1" dirty="0"/>
              <a:t>. </a:t>
            </a:r>
          </a:p>
          <a:p>
            <a:pPr>
              <a:lnSpc>
                <a:spcPct val="120000"/>
              </a:lnSpc>
              <a:buFontTx/>
              <a:buNone/>
            </a:pPr>
            <a:r>
              <a:rPr lang="en-US" sz="1800" b="1" dirty="0"/>
              <a:t>	Most also contain a </a:t>
            </a:r>
            <a:r>
              <a:rPr lang="en-US" sz="1800" b="1" dirty="0">
                <a:hlinkClick r:id="rId6" tooltip="Polylinker"/>
              </a:rPr>
              <a:t>polylinker</a:t>
            </a:r>
            <a:r>
              <a:rPr lang="en-US" sz="1800" b="1" dirty="0"/>
              <a:t> or </a:t>
            </a:r>
            <a:r>
              <a:rPr lang="en-US" sz="1800" b="1" dirty="0">
                <a:hlinkClick r:id="rId7" tooltip="Multiple cloning site"/>
              </a:rPr>
              <a:t>multiple cloning site</a:t>
            </a:r>
            <a:r>
              <a:rPr lang="en-US" sz="1800" b="1" dirty="0"/>
              <a:t> (MCS), with several commonly used </a:t>
            </a:r>
            <a:r>
              <a:rPr lang="en-US" sz="1800" b="1" dirty="0">
                <a:hlinkClick r:id="rId8" tooltip="Restriction sites"/>
              </a:rPr>
              <a:t>restriction sites</a:t>
            </a:r>
            <a:r>
              <a:rPr lang="en-US" sz="1800" b="1" dirty="0"/>
              <a:t> allowing easy insertion of DNA fragments at this location.  </a:t>
            </a:r>
          </a:p>
        </p:txBody>
      </p:sp>
      <p:sp>
        <p:nvSpPr>
          <p:cNvPr id="10246" name="Rectangle 6"/>
          <p:cNvSpPr>
            <a:spLocks noChangeArrowheads="1"/>
          </p:cNvSpPr>
          <p:nvPr/>
        </p:nvSpPr>
        <p:spPr bwMode="auto">
          <a:xfrm>
            <a:off x="381000" y="4648200"/>
            <a:ext cx="8466667" cy="1815882"/>
          </a:xfrm>
          <a:prstGeom prst="rect">
            <a:avLst/>
          </a:prstGeom>
          <a:noFill/>
          <a:ln w="9525">
            <a:noFill/>
            <a:miter lim="800000"/>
            <a:headEnd/>
            <a:tailEnd/>
          </a:ln>
          <a:effectLst/>
        </p:spPr>
        <p:txBody>
          <a:bodyPr>
            <a:prstTxWarp prst="textNoShape">
              <a:avLst/>
            </a:prstTxWarp>
            <a:spAutoFit/>
          </a:bodyPr>
          <a:lstStyle/>
          <a:p>
            <a:r>
              <a:rPr lang="en-US" sz="1400" b="1" dirty="0">
                <a:latin typeface="Helvetica"/>
              </a:rPr>
              <a:t>Many plasmid vectors are commercially available. </a:t>
            </a:r>
          </a:p>
          <a:p>
            <a:r>
              <a:rPr lang="en-US" sz="1400" b="1" dirty="0">
                <a:latin typeface="Helvetica"/>
              </a:rPr>
              <a:t>      Old vector pBR322: 4.36kb, </a:t>
            </a:r>
            <a:r>
              <a:rPr lang="en-US" sz="1400" b="1" dirty="0" err="1">
                <a:latin typeface="Helvetica"/>
              </a:rPr>
              <a:t>Ampicilin</a:t>
            </a:r>
            <a:r>
              <a:rPr lang="en-US" sz="1400" b="1" dirty="0">
                <a:latin typeface="Helvetica"/>
              </a:rPr>
              <a:t>-R, </a:t>
            </a:r>
            <a:r>
              <a:rPr lang="en-US" sz="1400" b="1" dirty="0" err="1">
                <a:latin typeface="Helvetica"/>
              </a:rPr>
              <a:t>Tetracylin</a:t>
            </a:r>
            <a:r>
              <a:rPr lang="en-US" sz="1400" b="1" dirty="0">
                <a:latin typeface="Helvetica"/>
              </a:rPr>
              <a:t>-R, 15-20 copies/cell</a:t>
            </a:r>
          </a:p>
          <a:p>
            <a:r>
              <a:rPr lang="en-US" sz="1400" b="1" dirty="0">
                <a:latin typeface="Helvetica"/>
              </a:rPr>
              <a:t>      Old vectors pUC18/19: 2.69kb, </a:t>
            </a:r>
            <a:r>
              <a:rPr lang="en-US" sz="1400" b="1" dirty="0" err="1">
                <a:latin typeface="Helvetica"/>
              </a:rPr>
              <a:t>Ampicilin</a:t>
            </a:r>
            <a:r>
              <a:rPr lang="en-US" sz="1400" b="1" dirty="0">
                <a:latin typeface="Helvetica"/>
              </a:rPr>
              <a:t>-R, </a:t>
            </a:r>
            <a:r>
              <a:rPr lang="en-US" sz="1400" b="1" dirty="0" err="1">
                <a:latin typeface="Helvetica"/>
              </a:rPr>
              <a:t>LacZ</a:t>
            </a:r>
            <a:r>
              <a:rPr lang="en-US" sz="1400" b="1" dirty="0">
                <a:latin typeface="Helvetica"/>
              </a:rPr>
              <a:t> </a:t>
            </a:r>
            <a:r>
              <a:rPr lang="en-US" sz="1400" b="1" dirty="0" err="1">
                <a:latin typeface="Helvetica"/>
              </a:rPr>
              <a:t>operon</a:t>
            </a:r>
            <a:r>
              <a:rPr lang="en-US" sz="1400" b="1" dirty="0">
                <a:latin typeface="Helvetica"/>
              </a:rPr>
              <a:t>, 500-700 copies</a:t>
            </a:r>
          </a:p>
          <a:p>
            <a:r>
              <a:rPr lang="en-US" sz="1400" b="1" dirty="0">
                <a:latin typeface="Helvetica"/>
              </a:rPr>
              <a:t>      </a:t>
            </a:r>
            <a:r>
              <a:rPr lang="en-US" sz="1400" b="1" dirty="0" err="1">
                <a:latin typeface="Helvetica"/>
              </a:rPr>
              <a:t>Stratagen</a:t>
            </a:r>
            <a:r>
              <a:rPr lang="en-US" sz="1400" b="1" dirty="0">
                <a:latin typeface="Helvetica"/>
              </a:rPr>
              <a:t> </a:t>
            </a:r>
            <a:r>
              <a:rPr lang="en-US" sz="1400" b="1" dirty="0" err="1">
                <a:latin typeface="Helvetica"/>
              </a:rPr>
              <a:t>pBS</a:t>
            </a:r>
            <a:r>
              <a:rPr lang="en-US" sz="1400" b="1" dirty="0">
                <a:latin typeface="Helvetica"/>
              </a:rPr>
              <a:t>-KS: 3.0kb, </a:t>
            </a:r>
            <a:r>
              <a:rPr lang="en-US" sz="1400" b="1" dirty="0" err="1">
                <a:latin typeface="Helvetica"/>
              </a:rPr>
              <a:t>Ampicilin</a:t>
            </a:r>
            <a:r>
              <a:rPr lang="en-US" sz="1400" b="1" dirty="0">
                <a:latin typeface="Helvetica"/>
              </a:rPr>
              <a:t>-R, </a:t>
            </a:r>
            <a:r>
              <a:rPr lang="en-US" sz="1400" b="1" dirty="0" err="1">
                <a:latin typeface="Helvetica"/>
              </a:rPr>
              <a:t>LacZ</a:t>
            </a:r>
            <a:r>
              <a:rPr lang="en-US" sz="1400" b="1" dirty="0">
                <a:latin typeface="Helvetica"/>
              </a:rPr>
              <a:t> </a:t>
            </a:r>
            <a:r>
              <a:rPr lang="en-US" sz="1400" b="1" dirty="0" err="1">
                <a:latin typeface="Helvetica"/>
              </a:rPr>
              <a:t>operon</a:t>
            </a:r>
            <a:r>
              <a:rPr lang="en-US" sz="1400" b="1" dirty="0">
                <a:latin typeface="Helvetica"/>
              </a:rPr>
              <a:t>, 500-700 copies/cell </a:t>
            </a:r>
          </a:p>
          <a:p>
            <a:r>
              <a:rPr lang="en-US" sz="1400" b="1" dirty="0">
                <a:latin typeface="Helvetica"/>
              </a:rPr>
              <a:t>      </a:t>
            </a:r>
            <a:r>
              <a:rPr lang="en-US" sz="1400" b="1" dirty="0" err="1">
                <a:latin typeface="Helvetica"/>
              </a:rPr>
              <a:t>Promega</a:t>
            </a:r>
            <a:r>
              <a:rPr lang="en-US" sz="1400" b="1" dirty="0">
                <a:latin typeface="Helvetica"/>
              </a:rPr>
              <a:t> </a:t>
            </a:r>
            <a:r>
              <a:rPr lang="en-US" sz="1400" b="1" dirty="0" err="1">
                <a:latin typeface="Helvetica"/>
              </a:rPr>
              <a:t>pGEM</a:t>
            </a:r>
            <a:r>
              <a:rPr lang="en-US" sz="1400" b="1" dirty="0">
                <a:latin typeface="Helvetica"/>
              </a:rPr>
              <a:t>-T: 3.0 kb, </a:t>
            </a:r>
            <a:r>
              <a:rPr lang="en-US" sz="1400" b="1" dirty="0" err="1">
                <a:latin typeface="Helvetica"/>
              </a:rPr>
              <a:t>Ampicilin</a:t>
            </a:r>
            <a:r>
              <a:rPr lang="en-US" sz="1400" b="1" dirty="0">
                <a:latin typeface="Helvetica"/>
              </a:rPr>
              <a:t>-R, </a:t>
            </a:r>
            <a:r>
              <a:rPr lang="en-US" sz="1400" b="1" dirty="0" err="1">
                <a:latin typeface="Helvetica"/>
              </a:rPr>
              <a:t>LacZ</a:t>
            </a:r>
            <a:r>
              <a:rPr lang="en-US" sz="1400" b="1" dirty="0">
                <a:latin typeface="Helvetica"/>
              </a:rPr>
              <a:t> </a:t>
            </a:r>
            <a:r>
              <a:rPr lang="en-US" sz="1400" b="1" dirty="0" err="1">
                <a:latin typeface="Helvetica"/>
              </a:rPr>
              <a:t>operon</a:t>
            </a:r>
            <a:r>
              <a:rPr lang="en-US" sz="1400" b="1" dirty="0">
                <a:latin typeface="Helvetica"/>
              </a:rPr>
              <a:t>, 500-700 copies/cell </a:t>
            </a:r>
          </a:p>
          <a:p>
            <a:r>
              <a:rPr lang="en-US" sz="1400" b="1" dirty="0">
                <a:latin typeface="Helvetica"/>
              </a:rPr>
              <a:t>      </a:t>
            </a:r>
            <a:r>
              <a:rPr lang="en-US" sz="1400" b="1" dirty="0" err="1">
                <a:latin typeface="Helvetica"/>
              </a:rPr>
              <a:t>Invitrogen</a:t>
            </a:r>
            <a:r>
              <a:rPr lang="en-US" sz="1400" b="1" dirty="0">
                <a:latin typeface="Helvetica"/>
              </a:rPr>
              <a:t> TOPO-TA: 3.96kb, </a:t>
            </a:r>
            <a:r>
              <a:rPr lang="en-US" sz="1400" b="1" dirty="0" err="1">
                <a:latin typeface="Helvetica"/>
              </a:rPr>
              <a:t>Ampicilin</a:t>
            </a:r>
            <a:r>
              <a:rPr lang="en-US" sz="1400" b="1" dirty="0">
                <a:latin typeface="Helvetica"/>
              </a:rPr>
              <a:t>-R, Kan-R, </a:t>
            </a:r>
            <a:r>
              <a:rPr lang="en-US" sz="1400" b="1" dirty="0" err="1">
                <a:latin typeface="Helvetica"/>
              </a:rPr>
              <a:t>LacZ</a:t>
            </a:r>
            <a:r>
              <a:rPr lang="en-US" sz="1400" b="1" dirty="0">
                <a:latin typeface="Helvetica"/>
              </a:rPr>
              <a:t>, 500-700 copies</a:t>
            </a:r>
          </a:p>
          <a:p>
            <a:r>
              <a:rPr lang="en-US" sz="1400" b="1" dirty="0">
                <a:latin typeface="Helvetica"/>
              </a:rPr>
              <a:t>      </a:t>
            </a:r>
            <a:r>
              <a:rPr lang="en-US" sz="1400" b="1" dirty="0" err="1">
                <a:latin typeface="Helvetica"/>
              </a:rPr>
              <a:t>pCAMBIA</a:t>
            </a:r>
            <a:r>
              <a:rPr lang="en-US" sz="1400" b="1" dirty="0">
                <a:latin typeface="Helvetica"/>
              </a:rPr>
              <a:t> vectors: &gt;10kb, Amp-R/Kan-R/</a:t>
            </a:r>
            <a:r>
              <a:rPr lang="en-US" sz="1400" b="1" dirty="0" err="1">
                <a:latin typeface="Helvetica"/>
              </a:rPr>
              <a:t>Hyg</a:t>
            </a:r>
            <a:r>
              <a:rPr lang="en-US" sz="1400" b="1" dirty="0">
                <a:latin typeface="Helvetica"/>
              </a:rPr>
              <a:t>-R, </a:t>
            </a:r>
            <a:r>
              <a:rPr lang="en-US" sz="1400" b="1" dirty="0" err="1">
                <a:latin typeface="Helvetica"/>
              </a:rPr>
              <a:t>LacZ</a:t>
            </a:r>
            <a:r>
              <a:rPr lang="en-US" sz="1400" b="1" dirty="0">
                <a:latin typeface="Helvetica"/>
              </a:rPr>
              <a:t>, 1-3 copies</a:t>
            </a:r>
          </a:p>
          <a:p>
            <a:r>
              <a:rPr lang="en-US" sz="1400" b="1" dirty="0">
                <a:latin typeface="Helvetica"/>
              </a:rPr>
              <a:t>see more at</a:t>
            </a:r>
            <a:r>
              <a:rPr lang="en-US" sz="1400" b="1" dirty="0" smtClean="0">
                <a:latin typeface="Helvetica"/>
              </a:rPr>
              <a:t> http</a:t>
            </a:r>
            <a:r>
              <a:rPr lang="en-US" sz="1400" b="1" dirty="0">
                <a:latin typeface="Helvetica"/>
              </a:rPr>
              <a:t>://</a:t>
            </a:r>
            <a:r>
              <a:rPr lang="en-US" sz="1400" b="1" dirty="0" err="1">
                <a:latin typeface="Helvetica"/>
              </a:rPr>
              <a:t>seq.yeastgenome.org/vectordb/vector_pages</a:t>
            </a:r>
            <a:r>
              <a:rPr lang="en-US" sz="1400" b="1" dirty="0">
                <a:latin typeface="Helvetic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ox(in)">
                                      <p:cBhvr>
                                        <p:cTn id="7" dur="10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box(in)">
                                      <p:cBhvr>
                                        <p:cTn id="12" dur="1000"/>
                                        <p:tgtEl>
                                          <p:spTgt spid="10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box(in)">
                                      <p:cBhvr>
                                        <p:cTn id="17" dur="1000"/>
                                        <p:tgtEl>
                                          <p:spTgt spid="10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box(in)">
                                      <p:cBhvr>
                                        <p:cTn id="22" dur="1000"/>
                                        <p:tgtEl>
                                          <p:spTgt spid="10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checkerboard(across)">
                                      <p:cBhvr>
                                        <p:cTn id="27"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10246"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b="1" dirty="0" smtClean="0"/>
              <a:t>Virus &amp; Bacteria</a:t>
            </a:r>
            <a:endParaRPr lang="en-US" b="1" dirty="0"/>
          </a:p>
        </p:txBody>
      </p:sp>
      <p:graphicFrame>
        <p:nvGraphicFramePr>
          <p:cNvPr id="17539" name="Group 131"/>
          <p:cNvGraphicFramePr>
            <a:graphicFrameLocks noGrp="1"/>
          </p:cNvGraphicFramePr>
          <p:nvPr>
            <p:ph sz="half" idx="2"/>
          </p:nvPr>
        </p:nvGraphicFramePr>
        <p:xfrm>
          <a:off x="1295400" y="990600"/>
          <a:ext cx="6477000" cy="5562919"/>
        </p:xfrm>
        <a:graphic>
          <a:graphicData uri="http://schemas.openxmlformats.org/drawingml/2006/table">
            <a:tbl>
              <a:tblPr/>
              <a:tblGrid>
                <a:gridCol w="1892300"/>
                <a:gridCol w="2109788"/>
                <a:gridCol w="2474912"/>
              </a:tblGrid>
              <a:tr h="914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993366"/>
                          </a:solidFill>
                          <a:effectLst/>
                          <a:latin typeface="Arial" pitchFamily="-112" charset="0"/>
                          <a:ea typeface="Times New Roman" pitchFamily="-112" charset="0"/>
                          <a:cs typeface="Arial" pitchFamily="-112" charset="0"/>
                        </a:rPr>
                        <a:t>Characteristic of life</a:t>
                      </a:r>
                      <a:endParaRPr kumimoji="0" lang="en-US" sz="18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993366"/>
                          </a:solidFill>
                          <a:effectLst/>
                          <a:latin typeface="Arial" pitchFamily="-112" charset="0"/>
                          <a:ea typeface="Times New Roman" pitchFamily="-112" charset="0"/>
                          <a:cs typeface="Arial" pitchFamily="-112" charset="0"/>
                        </a:rPr>
                        <a:t>Virus</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993366"/>
                          </a:solidFill>
                          <a:effectLst/>
                          <a:latin typeface="Arial" pitchFamily="-112" charset="0"/>
                          <a:ea typeface="Times New Roman" pitchFamily="-112" charset="0"/>
                          <a:cs typeface="Arial" pitchFamily="-112" charset="0"/>
                        </a:rPr>
                        <a:t>Bacteria</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pitchFamily="-112" charset="0"/>
                          <a:ea typeface="Times New Roman" pitchFamily="-112" charset="0"/>
                          <a:cs typeface="Arial" pitchFamily="-112" charset="0"/>
                        </a:rPr>
                        <a:t>Growth</a:t>
                      </a:r>
                      <a:endParaRPr kumimoji="0" lang="en-US" sz="16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No</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Yes</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9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pitchFamily="-112" charset="0"/>
                          <a:ea typeface="Times New Roman" pitchFamily="-112" charset="0"/>
                          <a:cs typeface="Arial" pitchFamily="-112" charset="0"/>
                        </a:rPr>
                        <a:t>Homeostasis</a:t>
                      </a:r>
                      <a:endParaRPr kumimoji="0" lang="en-US" sz="16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No</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Yes</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pitchFamily="-112" charset="0"/>
                          <a:ea typeface="Times New Roman" pitchFamily="-112" charset="0"/>
                          <a:cs typeface="Arial" pitchFamily="-112" charset="0"/>
                        </a:rPr>
                        <a:t>Metabolism</a:t>
                      </a:r>
                      <a:endParaRPr kumimoji="0" lang="en-US" sz="16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No</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Yes</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pitchFamily="-112" charset="0"/>
                          <a:ea typeface="Times New Roman" pitchFamily="-112" charset="0"/>
                          <a:cs typeface="Arial" pitchFamily="-112" charset="0"/>
                        </a:rPr>
                        <a:t>Mutation</a:t>
                      </a:r>
                      <a:endParaRPr kumimoji="0" lang="en-US" sz="16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Yes</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Yes</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1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pitchFamily="-112" charset="0"/>
                          <a:ea typeface="Times New Roman" pitchFamily="-112" charset="0"/>
                          <a:cs typeface="Arial" pitchFamily="-112" charset="0"/>
                        </a:rPr>
                        <a:t>Nucleic acid</a:t>
                      </a:r>
                      <a:endParaRPr kumimoji="0" lang="en-US" sz="16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DNA </a:t>
                      </a:r>
                      <a:r>
                        <a:rPr kumimoji="0" lang="en-US" sz="2000" b="1" i="0" u="none" strike="noStrike" cap="none" normalizeH="0" baseline="0">
                          <a:ln>
                            <a:noFill/>
                          </a:ln>
                          <a:solidFill>
                            <a:srgbClr val="FF0000"/>
                          </a:solidFill>
                          <a:effectLst/>
                          <a:latin typeface="Arial" pitchFamily="-112" charset="0"/>
                          <a:ea typeface="Times New Roman" pitchFamily="-112" charset="0"/>
                          <a:cs typeface="Arial" pitchFamily="-112" charset="0"/>
                        </a:rPr>
                        <a:t>or</a:t>
                      </a: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 RNA</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12" charset="0"/>
                          <a:ea typeface="Times New Roman" pitchFamily="-112" charset="0"/>
                          <a:cs typeface="Arial" pitchFamily="-112" charset="0"/>
                        </a:rPr>
                        <a:t>DNA (and RNA)</a:t>
                      </a:r>
                      <a:endParaRPr kumimoji="0" lang="en-US" sz="20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9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pitchFamily="-112" charset="0"/>
                          <a:ea typeface="Times New Roman" pitchFamily="-112" charset="0"/>
                          <a:cs typeface="Arial" pitchFamily="-112" charset="0"/>
                        </a:rPr>
                        <a:t>Reproduction</a:t>
                      </a:r>
                      <a:endParaRPr kumimoji="0" lang="en-US" sz="16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112" charset="0"/>
                          <a:ea typeface="Times New Roman" pitchFamily="-112" charset="0"/>
                          <a:cs typeface="Arial" pitchFamily="-112" charset="0"/>
                        </a:rPr>
                        <a:t>Only within a host cell</a:t>
                      </a:r>
                      <a:endParaRPr kumimoji="0" lang="en-US" sz="18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112" charset="0"/>
                          <a:ea typeface="Times New Roman" pitchFamily="-112" charset="0"/>
                          <a:cs typeface="Arial" pitchFamily="-112" charset="0"/>
                        </a:rPr>
                        <a:t>Independently by cell division</a:t>
                      </a:r>
                      <a:endParaRPr kumimoji="0" lang="en-US" sz="18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pitchFamily="-112" charset="0"/>
                          <a:ea typeface="Times New Roman" pitchFamily="-112" charset="0"/>
                          <a:cs typeface="Arial" pitchFamily="-112" charset="0"/>
                        </a:rPr>
                        <a:t>Structure</a:t>
                      </a:r>
                      <a:endParaRPr kumimoji="0" lang="en-US" sz="1600" b="0" i="0" u="none" strike="noStrike" cap="none" normalizeH="0" baseline="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12" charset="0"/>
                          <a:ea typeface="Times New Roman" pitchFamily="-112" charset="0"/>
                          <a:cs typeface="Arial" pitchFamily="-112" charset="0"/>
                        </a:rPr>
                        <a:t>Nucleic acid </a:t>
                      </a:r>
                      <a:r>
                        <a:rPr kumimoji="0" lang="en-US" sz="1800" b="1" i="0" u="none" strike="noStrike" cap="none" normalizeH="0" baseline="0" dirty="0" err="1" smtClean="0">
                          <a:ln>
                            <a:noFill/>
                          </a:ln>
                          <a:solidFill>
                            <a:schemeClr val="tx1"/>
                          </a:solidFill>
                          <a:effectLst/>
                          <a:latin typeface="Arial" pitchFamily="-112" charset="0"/>
                          <a:ea typeface="Times New Roman" pitchFamily="-112" charset="0"/>
                          <a:cs typeface="Arial" pitchFamily="-112" charset="0"/>
                        </a:rPr>
                        <a:t>w</a:t>
                      </a:r>
                      <a:r>
                        <a:rPr kumimoji="0" lang="en-US" sz="1800" b="1" i="0" u="none" strike="noStrike" cap="none" normalizeH="0" baseline="0" dirty="0" smtClean="0">
                          <a:ln>
                            <a:noFill/>
                          </a:ln>
                          <a:solidFill>
                            <a:schemeClr val="tx1"/>
                          </a:solidFill>
                          <a:effectLst/>
                          <a:latin typeface="Arial" pitchFamily="-112" charset="0"/>
                          <a:ea typeface="Times New Roman" pitchFamily="-112" charset="0"/>
                          <a:cs typeface="Arial" pitchFamily="-112" charset="0"/>
                        </a:rPr>
                        <a:t> </a:t>
                      </a:r>
                      <a:r>
                        <a:rPr kumimoji="0" lang="en-US" sz="1800" b="1" i="0" u="none" strike="noStrike" cap="none" normalizeH="0" baseline="0" dirty="0" err="1">
                          <a:ln>
                            <a:noFill/>
                          </a:ln>
                          <a:solidFill>
                            <a:schemeClr val="tx1"/>
                          </a:solidFill>
                          <a:effectLst/>
                          <a:latin typeface="Arial" pitchFamily="-112" charset="0"/>
                          <a:ea typeface="Times New Roman" pitchFamily="-112" charset="0"/>
                          <a:cs typeface="Arial" pitchFamily="-112" charset="0"/>
                        </a:rPr>
                        <a:t>capsid</a:t>
                      </a:r>
                      <a:endParaRPr kumimoji="0" lang="en-US" sz="1800" b="0" i="0" u="none" strike="noStrike" cap="none" normalizeH="0" baseline="0" dirty="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12" charset="0"/>
                          <a:ea typeface="Times New Roman" pitchFamily="-112" charset="0"/>
                          <a:cs typeface="Arial" pitchFamily="-112" charset="0"/>
                        </a:rPr>
                        <a:t>prokaryotic cell</a:t>
                      </a:r>
                      <a:endParaRPr kumimoji="0" lang="en-US" sz="1800" b="0" i="0" u="none" strike="noStrike" cap="none" normalizeH="0" baseline="0" dirty="0">
                        <a:ln>
                          <a:noFill/>
                        </a:ln>
                        <a:solidFill>
                          <a:schemeClr val="tx1"/>
                        </a:solidFill>
                        <a:effectLst/>
                        <a:latin typeface="Arial" pitchFamily="-112" charset="0"/>
                        <a:ea typeface="Times New Roman" pitchFamily="-112" charset="0"/>
                        <a:cs typeface="Arial" pitchFamily="-11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7539"/>
                                        </p:tgtEl>
                                        <p:attrNameLst>
                                          <p:attrName>style.visibility</p:attrName>
                                        </p:attrNameLst>
                                      </p:cBhvr>
                                      <p:to>
                                        <p:strVal val="visible"/>
                                      </p:to>
                                    </p:set>
                                    <p:animEffect transition="in" filter="barn(inHorizontal)">
                                      <p:cBhvr>
                                        <p:cTn id="7" dur="500"/>
                                        <p:tgtEl>
                                          <p:spTgt spid="17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34470"/>
            <a:ext cx="9144000" cy="605118"/>
          </a:xfrm>
        </p:spPr>
        <p:txBody>
          <a:bodyPr/>
          <a:lstStyle/>
          <a:p>
            <a:r>
              <a:rPr lang="en-US" sz="4400" b="1" dirty="0"/>
              <a:t>Plasmid Isolation from Bacteria </a:t>
            </a:r>
          </a:p>
        </p:txBody>
      </p:sp>
      <p:sp>
        <p:nvSpPr>
          <p:cNvPr id="14341" name="Rectangle 5"/>
          <p:cNvSpPr>
            <a:spLocks noChangeArrowheads="1"/>
          </p:cNvSpPr>
          <p:nvPr/>
        </p:nvSpPr>
        <p:spPr bwMode="auto">
          <a:xfrm>
            <a:off x="508000" y="941295"/>
            <a:ext cx="5842000" cy="461665"/>
          </a:xfrm>
          <a:prstGeom prst="rect">
            <a:avLst/>
          </a:prstGeom>
          <a:noFill/>
          <a:ln w="9525">
            <a:noFill/>
            <a:miter lim="800000"/>
            <a:headEnd/>
            <a:tailEnd/>
          </a:ln>
          <a:effectLst/>
        </p:spPr>
        <p:txBody>
          <a:bodyPr>
            <a:prstTxWarp prst="textNoShape">
              <a:avLst/>
            </a:prstTxWarp>
            <a:spAutoFit/>
          </a:bodyPr>
          <a:lstStyle/>
          <a:p>
            <a:r>
              <a:rPr lang="en-US" altLang="zh-CN" dirty="0">
                <a:ea typeface="宋体" pitchFamily="-112" charset="-122"/>
                <a:cs typeface="宋体" pitchFamily="-112" charset="-122"/>
              </a:rPr>
              <a:t>How to rapidly isolate plasmid? </a:t>
            </a:r>
          </a:p>
        </p:txBody>
      </p:sp>
      <p:grpSp>
        <p:nvGrpSpPr>
          <p:cNvPr id="2" name="Group 18"/>
          <p:cNvGrpSpPr>
            <a:grpSpLocks/>
          </p:cNvGrpSpPr>
          <p:nvPr/>
        </p:nvGrpSpPr>
        <p:grpSpPr bwMode="auto">
          <a:xfrm>
            <a:off x="508000" y="532908"/>
            <a:ext cx="6848975" cy="3350267"/>
            <a:chOff x="288" y="398"/>
            <a:chExt cx="4541" cy="2512"/>
          </a:xfrm>
        </p:grpSpPr>
        <p:sp>
          <p:nvSpPr>
            <p:cNvPr id="14342" name="Rectangle 6"/>
            <p:cNvSpPr>
              <a:spLocks noChangeArrowheads="1"/>
            </p:cNvSpPr>
            <p:nvPr/>
          </p:nvSpPr>
          <p:spPr bwMode="auto">
            <a:xfrm>
              <a:off x="288" y="1248"/>
              <a:ext cx="3654" cy="1662"/>
            </a:xfrm>
            <a:prstGeom prst="rect">
              <a:avLst/>
            </a:prstGeom>
            <a:noFill/>
            <a:ln w="9525">
              <a:noFill/>
              <a:miter lim="800000"/>
              <a:headEnd/>
              <a:tailEnd/>
            </a:ln>
            <a:effectLst/>
          </p:spPr>
          <p:txBody>
            <a:bodyPr wrap="square">
              <a:prstTxWarp prst="textNoShape">
                <a:avLst/>
              </a:prstTxWarp>
              <a:spAutoFit/>
            </a:bodyPr>
            <a:lstStyle/>
            <a:p>
              <a:pPr marL="457200" indent="-457200">
                <a:spcBef>
                  <a:spcPts val="1200"/>
                </a:spcBef>
                <a:buAutoNum type="alphaLcParenBoth"/>
              </a:pPr>
              <a:r>
                <a:rPr lang="en-US" altLang="zh-CN" sz="1800" dirty="0" smtClean="0">
                  <a:latin typeface="Helvetica"/>
                  <a:ea typeface="宋体" pitchFamily="-112" charset="-122"/>
                  <a:cs typeface="宋体" pitchFamily="-112" charset="-122"/>
                </a:rPr>
                <a:t>Inoculation </a:t>
              </a:r>
              <a:r>
                <a:rPr lang="en-US" altLang="zh-CN" sz="1800" dirty="0">
                  <a:latin typeface="Helvetica"/>
                  <a:ea typeface="宋体" pitchFamily="-112" charset="-122"/>
                  <a:cs typeface="宋体" pitchFamily="-112" charset="-122"/>
                </a:rPr>
                <a:t>and harvesting the </a:t>
              </a:r>
              <a:r>
                <a:rPr lang="en-US" altLang="zh-CN" sz="1800" dirty="0" smtClean="0">
                  <a:latin typeface="Helvetica"/>
                  <a:ea typeface="宋体" pitchFamily="-112" charset="-122"/>
                  <a:cs typeface="宋体" pitchFamily="-112" charset="-122"/>
                </a:rPr>
                <a:t>bacteria</a:t>
              </a:r>
            </a:p>
            <a:p>
              <a:pPr marL="457200" indent="-457200">
                <a:spcBef>
                  <a:spcPts val="1200"/>
                </a:spcBef>
                <a:buAutoNum type="alphaLcParenBoth"/>
              </a:pPr>
              <a:r>
                <a:rPr lang="en-US" altLang="zh-CN" sz="1800" dirty="0" err="1">
                  <a:latin typeface="Helvetica"/>
                  <a:ea typeface="宋体" pitchFamily="-112" charset="-122"/>
                  <a:cs typeface="宋体" pitchFamily="-112" charset="-122"/>
                </a:rPr>
                <a:t>L</a:t>
              </a:r>
              <a:r>
                <a:rPr lang="en-US" altLang="zh-CN" sz="1800" dirty="0" err="1" smtClean="0">
                  <a:latin typeface="Helvetica"/>
                  <a:ea typeface="宋体" pitchFamily="-112" charset="-122"/>
                  <a:cs typeface="宋体" pitchFamily="-112" charset="-122"/>
                </a:rPr>
                <a:t>ysis</a:t>
              </a:r>
              <a:r>
                <a:rPr lang="en-US" altLang="zh-CN" sz="1800" dirty="0" smtClean="0">
                  <a:latin typeface="Helvetica"/>
                  <a:ea typeface="宋体" pitchFamily="-112" charset="-122"/>
                  <a:cs typeface="宋体" pitchFamily="-112" charset="-122"/>
                </a:rPr>
                <a:t> of the bacteria (heat, detergents (SDS or Triton-114), </a:t>
              </a:r>
              <a:r>
                <a:rPr lang="en-US" altLang="zh-CN" sz="1800" dirty="0" err="1" smtClean="0">
                  <a:latin typeface="Helvetica"/>
                  <a:ea typeface="宋体" pitchFamily="-112" charset="-122"/>
                  <a:cs typeface="宋体" pitchFamily="-112" charset="-122"/>
                </a:rPr>
                <a:t>alkaline(NaOH</a:t>
              </a:r>
              <a:r>
                <a:rPr lang="en-US" altLang="zh-CN" sz="1800" dirty="0" smtClean="0">
                  <a:latin typeface="Helvetica"/>
                  <a:ea typeface="宋体" pitchFamily="-112" charset="-122"/>
                  <a:cs typeface="宋体" pitchFamily="-112" charset="-122"/>
                </a:rPr>
                <a:t>))</a:t>
              </a:r>
            </a:p>
            <a:p>
              <a:pPr marL="457200" indent="-457200">
                <a:spcBef>
                  <a:spcPts val="1200"/>
                </a:spcBef>
                <a:buAutoNum type="alphaLcParenBoth"/>
              </a:pPr>
              <a:r>
                <a:rPr lang="en-US" altLang="zh-CN" sz="1800" dirty="0">
                  <a:latin typeface="Helvetica"/>
                  <a:ea typeface="宋体" pitchFamily="-112" charset="-122"/>
                  <a:cs typeface="宋体" pitchFamily="-112" charset="-122"/>
                </a:rPr>
                <a:t>N</a:t>
              </a:r>
              <a:r>
                <a:rPr lang="en-US" altLang="zh-CN" sz="1800" dirty="0" smtClean="0">
                  <a:latin typeface="Helvetica"/>
                  <a:ea typeface="宋体" pitchFamily="-112" charset="-122"/>
                  <a:cs typeface="宋体" pitchFamily="-112" charset="-122"/>
                </a:rPr>
                <a:t>eutralization of cell </a:t>
              </a:r>
              <a:r>
                <a:rPr lang="en-US" altLang="zh-CN" sz="1800" dirty="0" err="1" smtClean="0">
                  <a:latin typeface="Helvetica"/>
                  <a:ea typeface="宋体" pitchFamily="-112" charset="-122"/>
                  <a:cs typeface="宋体" pitchFamily="-112" charset="-122"/>
                </a:rPr>
                <a:t>lysate</a:t>
              </a:r>
              <a:r>
                <a:rPr lang="en-US" altLang="zh-CN" sz="1800" dirty="0" smtClean="0">
                  <a:latin typeface="Helvetica"/>
                  <a:ea typeface="宋体" pitchFamily="-112" charset="-122"/>
                  <a:cs typeface="宋体" pitchFamily="-112" charset="-122"/>
                </a:rPr>
                <a:t> and separation of cell debris (by centrifugation)</a:t>
              </a:r>
              <a:endParaRPr lang="en-US" sz="1800" dirty="0" smtClean="0">
                <a:latin typeface="Helvetica"/>
              </a:endParaRPr>
            </a:p>
            <a:p>
              <a:pPr marL="457200" indent="-457200">
                <a:spcBef>
                  <a:spcPts val="1200"/>
                </a:spcBef>
                <a:buAutoNum type="alphaLcParenBoth"/>
              </a:pPr>
              <a:endParaRPr lang="en-US" sz="1800" dirty="0">
                <a:latin typeface="Helvetica"/>
              </a:endParaRPr>
            </a:p>
          </p:txBody>
        </p:sp>
        <p:sp>
          <p:nvSpPr>
            <p:cNvPr id="14343" name="Rectangle 7"/>
            <p:cNvSpPr>
              <a:spLocks noChangeArrowheads="1"/>
            </p:cNvSpPr>
            <p:nvPr/>
          </p:nvSpPr>
          <p:spPr bwMode="auto">
            <a:xfrm>
              <a:off x="1517" y="398"/>
              <a:ext cx="3312" cy="366"/>
            </a:xfrm>
            <a:prstGeom prst="rect">
              <a:avLst/>
            </a:prstGeom>
            <a:noFill/>
            <a:ln w="9525">
              <a:noFill/>
              <a:miter lim="800000"/>
              <a:headEnd/>
              <a:tailEnd/>
            </a:ln>
            <a:effectLst/>
          </p:spPr>
          <p:txBody>
            <a:bodyPr>
              <a:prstTxWarp prst="textNoShape">
                <a:avLst/>
              </a:prstTxWarp>
              <a:spAutoFit/>
            </a:bodyPr>
            <a:lstStyle/>
            <a:p>
              <a:pPr>
                <a:lnSpc>
                  <a:spcPct val="120000"/>
                </a:lnSpc>
              </a:pPr>
              <a:endParaRPr lang="en-US" altLang="zh-CN" dirty="0">
                <a:ea typeface="宋体" pitchFamily="-112" charset="-122"/>
                <a:cs typeface="宋体" pitchFamily="-112" charset="-122"/>
              </a:endParaRPr>
            </a:p>
          </p:txBody>
        </p:sp>
      </p:grpSp>
      <p:pic>
        <p:nvPicPr>
          <p:cNvPr id="14348" name="Picture 12" descr="E-coli-in-color"/>
          <p:cNvPicPr>
            <a:picLocks noChangeAspect="1" noChangeArrowheads="1"/>
          </p:cNvPicPr>
          <p:nvPr/>
        </p:nvPicPr>
        <p:blipFill>
          <a:blip r:embed="rId2"/>
          <a:srcRect/>
          <a:stretch>
            <a:fillRect/>
          </a:stretch>
        </p:blipFill>
        <p:spPr bwMode="auto">
          <a:xfrm>
            <a:off x="6400800" y="990600"/>
            <a:ext cx="2180167" cy="2075890"/>
          </a:xfrm>
          <a:prstGeom prst="rect">
            <a:avLst/>
          </a:prstGeom>
          <a:noFill/>
        </p:spPr>
      </p:pic>
      <p:pic>
        <p:nvPicPr>
          <p:cNvPr id="14353" name="Picture 17"/>
          <p:cNvPicPr>
            <a:picLocks noChangeAspect="1" noChangeArrowheads="1"/>
          </p:cNvPicPr>
          <p:nvPr/>
        </p:nvPicPr>
        <p:blipFill>
          <a:blip r:embed="rId3"/>
          <a:srcRect/>
          <a:stretch>
            <a:fillRect/>
          </a:stretch>
        </p:blipFill>
        <p:spPr bwMode="auto">
          <a:xfrm>
            <a:off x="169333" y="3832412"/>
            <a:ext cx="6096000" cy="2983566"/>
          </a:xfrm>
          <a:prstGeom prst="rect">
            <a:avLst/>
          </a:prstGeom>
          <a:noFill/>
          <a:ln w="9525">
            <a:noFill/>
            <a:miter lim="800000"/>
            <a:headEnd/>
            <a:tailEnd/>
          </a:ln>
          <a:effectLst/>
        </p:spPr>
      </p:pic>
      <p:grpSp>
        <p:nvGrpSpPr>
          <p:cNvPr id="3" name="Group 19"/>
          <p:cNvGrpSpPr>
            <a:grpSpLocks/>
          </p:cNvGrpSpPr>
          <p:nvPr/>
        </p:nvGrpSpPr>
        <p:grpSpPr bwMode="auto">
          <a:xfrm>
            <a:off x="6180667" y="3312742"/>
            <a:ext cx="2921000" cy="2069280"/>
            <a:chOff x="3096" y="3648"/>
            <a:chExt cx="2088" cy="1034"/>
          </a:xfrm>
          <a:solidFill>
            <a:schemeClr val="bg1"/>
          </a:solidFill>
        </p:grpSpPr>
        <p:pic>
          <p:nvPicPr>
            <p:cNvPr id="14356" name="Picture 20"/>
            <p:cNvPicPr>
              <a:picLocks noChangeAspect="1" noChangeArrowheads="1"/>
            </p:cNvPicPr>
            <p:nvPr/>
          </p:nvPicPr>
          <p:blipFill>
            <a:blip r:embed="rId4"/>
            <a:srcRect/>
            <a:stretch>
              <a:fillRect/>
            </a:stretch>
          </p:blipFill>
          <p:spPr bwMode="auto">
            <a:xfrm>
              <a:off x="3096" y="3648"/>
              <a:ext cx="2088" cy="1022"/>
            </a:xfrm>
            <a:prstGeom prst="rect">
              <a:avLst/>
            </a:prstGeom>
            <a:solidFill>
              <a:schemeClr val="bg1"/>
            </a:solidFill>
          </p:spPr>
        </p:pic>
        <p:sp>
          <p:nvSpPr>
            <p:cNvPr id="14357" name="Text Box 21"/>
            <p:cNvSpPr txBox="1">
              <a:spLocks noChangeArrowheads="1"/>
            </p:cNvSpPr>
            <p:nvPr/>
          </p:nvSpPr>
          <p:spPr bwMode="auto">
            <a:xfrm>
              <a:off x="3580" y="4544"/>
              <a:ext cx="1137" cy="138"/>
            </a:xfrm>
            <a:prstGeom prst="rect">
              <a:avLst/>
            </a:prstGeom>
            <a:grpFill/>
            <a:ln w="9525">
              <a:noFill/>
              <a:miter lim="800000"/>
              <a:headEnd/>
              <a:tailEnd/>
            </a:ln>
            <a:effectLst/>
          </p:spPr>
          <p:txBody>
            <a:bodyPr wrap="square">
              <a:prstTxWarp prst="textNoShape">
                <a:avLst/>
              </a:prstTxWarp>
              <a:spAutoFit/>
            </a:bodyPr>
            <a:lstStyle/>
            <a:p>
              <a:pPr algn="ctr">
                <a:spcBef>
                  <a:spcPct val="50000"/>
                </a:spcBef>
              </a:pPr>
              <a:r>
                <a:rPr lang="en-US" sz="1200" b="1" dirty="0"/>
                <a:t>Or other cell types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ox(in)">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353"/>
                                        </p:tgtEl>
                                        <p:attrNameLst>
                                          <p:attrName>style.visibility</p:attrName>
                                        </p:attrNameLst>
                                      </p:cBhvr>
                                      <p:to>
                                        <p:strVal val="visible"/>
                                      </p:to>
                                    </p:set>
                                    <p:animEffect transition="in" filter="diamond(in)">
                                      <p:cBhvr>
                                        <p:cTn id="17" dur="10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DNA Extraction</a:t>
            </a:r>
          </a:p>
        </p:txBody>
      </p:sp>
      <p:sp>
        <p:nvSpPr>
          <p:cNvPr id="17411" name="Rectangle 3"/>
          <p:cNvSpPr>
            <a:spLocks noGrp="1" noChangeArrowheads="1"/>
          </p:cNvSpPr>
          <p:nvPr>
            <p:ph type="body" idx="1"/>
          </p:nvPr>
        </p:nvSpPr>
        <p:spPr>
          <a:xfrm>
            <a:off x="457200" y="1447800"/>
            <a:ext cx="8305800" cy="4876800"/>
          </a:xfrm>
        </p:spPr>
        <p:txBody>
          <a:bodyPr/>
          <a:lstStyle/>
          <a:p>
            <a:pPr marL="609600" indent="-609600" eaLnBrk="1" hangingPunct="1">
              <a:buFontTx/>
              <a:buAutoNum type="arabicPeriod"/>
            </a:pPr>
            <a:r>
              <a:rPr lang="en-US"/>
              <a:t>Detergent: dissolves the plasma membrane</a:t>
            </a:r>
          </a:p>
          <a:p>
            <a:pPr marL="990600" lvl="1" indent="-533400" eaLnBrk="1" hangingPunct="1"/>
            <a:r>
              <a:rPr lang="en-US"/>
              <a:t>Washing dishes with detergent</a:t>
            </a:r>
          </a:p>
          <a:p>
            <a:pPr marL="609600" indent="-609600" eaLnBrk="1" hangingPunct="1">
              <a:buFontTx/>
              <a:buAutoNum type="arabicPeriod"/>
            </a:pPr>
            <a:r>
              <a:rPr lang="en-US"/>
              <a:t>Heat block for 15 min helps the process</a:t>
            </a:r>
          </a:p>
          <a:p>
            <a:pPr marL="990600" lvl="1" indent="-533400" eaLnBrk="1" hangingPunct="1"/>
            <a:r>
              <a:rPr lang="en-US"/>
              <a:t>Washing dishes with detergent in warm water</a:t>
            </a:r>
          </a:p>
          <a:p>
            <a:pPr marL="609600" indent="-609600" eaLnBrk="1" hangingPunct="1">
              <a:buFontTx/>
              <a:buAutoNum type="arabicPeriod"/>
            </a:pPr>
            <a:r>
              <a:rPr lang="en-US"/>
              <a:t>Add COLD alcohol</a:t>
            </a:r>
          </a:p>
          <a:p>
            <a:pPr marL="990600" lvl="1" indent="-533400" eaLnBrk="1" hangingPunct="1"/>
            <a:r>
              <a:rPr lang="en-US"/>
              <a:t>Precipitates the DNA</a:t>
            </a:r>
          </a:p>
          <a:p>
            <a:pPr marL="990600" lvl="1" indent="-533400" eaLnBrk="1" hangingPunct="1"/>
            <a:r>
              <a:rPr lang="en-US"/>
              <a:t>Look for DNA at the interphase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0" y="336176"/>
            <a:ext cx="9144000" cy="868456"/>
          </a:xfrm>
          <a:noFill/>
          <a:ln/>
        </p:spPr>
        <p:txBody>
          <a:bodyPr/>
          <a:lstStyle/>
          <a:p>
            <a:r>
              <a:rPr lang="en-US" b="1" dirty="0" smtClean="0">
                <a:solidFill>
                  <a:schemeClr val="tx1"/>
                </a:solidFill>
              </a:rPr>
              <a:t>Isolation &amp; Purification of DNA</a:t>
            </a:r>
            <a:endParaRPr lang="en-US" b="1" dirty="0">
              <a:solidFill>
                <a:schemeClr val="tx1"/>
              </a:solidFill>
            </a:endParaRPr>
          </a:p>
        </p:txBody>
      </p:sp>
      <p:pic>
        <p:nvPicPr>
          <p:cNvPr id="19462" name="Picture 6" descr="Carr &amp; Griffiths 1987"/>
          <p:cNvPicPr>
            <a:picLocks noChangeAspect="1" noChangeArrowheads="1"/>
          </p:cNvPicPr>
          <p:nvPr/>
        </p:nvPicPr>
        <p:blipFill>
          <a:blip r:embed="rId2"/>
          <a:srcRect/>
          <a:stretch>
            <a:fillRect/>
          </a:stretch>
        </p:blipFill>
        <p:spPr bwMode="auto">
          <a:xfrm>
            <a:off x="990600" y="1371600"/>
            <a:ext cx="2409065" cy="2666999"/>
          </a:xfrm>
          <a:prstGeom prst="rect">
            <a:avLst/>
          </a:prstGeom>
          <a:noFill/>
        </p:spPr>
      </p:pic>
      <p:sp>
        <p:nvSpPr>
          <p:cNvPr id="19463" name="Rectangle 7"/>
          <p:cNvSpPr>
            <a:spLocks noChangeArrowheads="1"/>
          </p:cNvSpPr>
          <p:nvPr/>
        </p:nvSpPr>
        <p:spPr bwMode="auto">
          <a:xfrm>
            <a:off x="304800" y="4191000"/>
            <a:ext cx="3810000" cy="2246769"/>
          </a:xfrm>
          <a:prstGeom prst="rect">
            <a:avLst/>
          </a:prstGeom>
          <a:noFill/>
          <a:ln w="9525">
            <a:noFill/>
            <a:miter lim="800000"/>
            <a:headEnd/>
            <a:tailEnd/>
          </a:ln>
          <a:effectLst/>
        </p:spPr>
        <p:txBody>
          <a:bodyPr wrap="square" anchor="ctr">
            <a:prstTxWarp prst="textNoShape">
              <a:avLst/>
            </a:prstTxWarp>
            <a:spAutoFit/>
          </a:bodyPr>
          <a:lstStyle/>
          <a:p>
            <a:r>
              <a:rPr lang="en-US" sz="2000" dirty="0">
                <a:latin typeface="Helvetica"/>
              </a:rPr>
              <a:t>After 10 hrs centrifugation at 100,000 rpm (450,000 </a:t>
            </a:r>
            <a:r>
              <a:rPr lang="en-US" sz="2000" dirty="0" err="1">
                <a:latin typeface="Helvetica"/>
              </a:rPr>
              <a:t>x</a:t>
            </a:r>
            <a:r>
              <a:rPr lang="en-US" sz="2000" i="1" dirty="0" err="1">
                <a:latin typeface="Helvetica"/>
              </a:rPr>
              <a:t>g</a:t>
            </a:r>
            <a:r>
              <a:rPr lang="en-US" sz="2000" dirty="0">
                <a:latin typeface="Helvetica"/>
              </a:rPr>
              <a:t>), two distinct bands, corresponding to</a:t>
            </a:r>
            <a:r>
              <a:rPr lang="en-US" sz="2000" b="1" dirty="0">
                <a:latin typeface="Helvetica"/>
              </a:rPr>
              <a:t> linear nuclear DNA</a:t>
            </a:r>
            <a:r>
              <a:rPr lang="en-US" sz="2000" dirty="0">
                <a:latin typeface="Helvetica"/>
              </a:rPr>
              <a:t> above and </a:t>
            </a:r>
            <a:r>
              <a:rPr lang="en-US" sz="2000" b="1" dirty="0">
                <a:latin typeface="Helvetica"/>
              </a:rPr>
              <a:t>circular mitochondrial DNA</a:t>
            </a:r>
            <a:r>
              <a:rPr lang="en-US" sz="2000" dirty="0">
                <a:latin typeface="Helvetica"/>
              </a:rPr>
              <a:t> below, are visible under ultraviolet light. </a:t>
            </a:r>
          </a:p>
        </p:txBody>
      </p:sp>
      <p:pic>
        <p:nvPicPr>
          <p:cNvPr id="19464" name="Picture 8"/>
          <p:cNvPicPr>
            <a:picLocks noChangeAspect="1" noChangeArrowheads="1"/>
          </p:cNvPicPr>
          <p:nvPr/>
        </p:nvPicPr>
        <p:blipFill>
          <a:blip r:embed="rId3"/>
          <a:srcRect/>
          <a:stretch>
            <a:fillRect/>
          </a:stretch>
        </p:blipFill>
        <p:spPr bwMode="auto">
          <a:xfrm>
            <a:off x="4267200" y="1371600"/>
            <a:ext cx="4166034" cy="2546537"/>
          </a:xfrm>
          <a:prstGeom prst="rect">
            <a:avLst/>
          </a:prstGeom>
          <a:noFill/>
          <a:ln w="9525">
            <a:noFill/>
            <a:miter lim="800000"/>
            <a:headEnd/>
            <a:tailEnd/>
          </a:ln>
          <a:effectLst/>
        </p:spPr>
      </p:pic>
      <p:sp>
        <p:nvSpPr>
          <p:cNvPr id="19465" name="Rectangle 9"/>
          <p:cNvSpPr>
            <a:spLocks noChangeArrowheads="1"/>
          </p:cNvSpPr>
          <p:nvPr/>
        </p:nvSpPr>
        <p:spPr bwMode="auto">
          <a:xfrm>
            <a:off x="4343400" y="3886201"/>
            <a:ext cx="4233333" cy="2246769"/>
          </a:xfrm>
          <a:prstGeom prst="rect">
            <a:avLst/>
          </a:prstGeom>
          <a:noFill/>
          <a:ln w="9525">
            <a:noFill/>
            <a:miter lim="800000"/>
            <a:headEnd/>
            <a:tailEnd/>
          </a:ln>
          <a:effectLst/>
        </p:spPr>
        <p:txBody>
          <a:bodyPr wrap="square">
            <a:prstTxWarp prst="textNoShape">
              <a:avLst/>
            </a:prstTxWarp>
            <a:spAutoFit/>
          </a:bodyPr>
          <a:lstStyle/>
          <a:p>
            <a:pPr algn="ctr"/>
            <a:endParaRPr lang="en-US" sz="2000" dirty="0">
              <a:latin typeface="Helvetica"/>
            </a:endParaRPr>
          </a:p>
          <a:p>
            <a:pPr algn="ctr"/>
            <a:r>
              <a:rPr lang="en-US" sz="2000" dirty="0">
                <a:latin typeface="Helvetica"/>
              </a:rPr>
              <a:t>Banding of plasmids and chromosomal </a:t>
            </a:r>
            <a:r>
              <a:rPr lang="en-US" sz="2000" dirty="0" err="1">
                <a:latin typeface="Helvetica"/>
              </a:rPr>
              <a:t>DNAs</a:t>
            </a:r>
            <a:r>
              <a:rPr lang="en-US" sz="2000" dirty="0">
                <a:latin typeface="Helvetica"/>
              </a:rPr>
              <a:t> in </a:t>
            </a:r>
            <a:r>
              <a:rPr lang="en-US" sz="2000" dirty="0" err="1">
                <a:latin typeface="Helvetica"/>
              </a:rPr>
              <a:t>CsCl-EtBr</a:t>
            </a:r>
            <a:r>
              <a:rPr lang="en-US" sz="2000" dirty="0">
                <a:latin typeface="Helvetica"/>
              </a:rPr>
              <a:t> and in </a:t>
            </a:r>
            <a:r>
              <a:rPr lang="en-US" sz="2000" dirty="0" err="1">
                <a:latin typeface="Helvetica"/>
              </a:rPr>
              <a:t>iodixanol</a:t>
            </a:r>
            <a:r>
              <a:rPr lang="en-US" sz="2000" dirty="0">
                <a:latin typeface="Helvetica"/>
              </a:rPr>
              <a:t>-DAPI </a:t>
            </a:r>
            <a:r>
              <a:rPr lang="en-US" sz="2000" dirty="0" smtClean="0">
                <a:latin typeface="Helvetica"/>
              </a:rPr>
              <a:t>gradients</a:t>
            </a:r>
            <a:r>
              <a:rPr lang="en-US" sz="2000" b="1" dirty="0" smtClean="0">
                <a:latin typeface="Helvetica"/>
              </a:rPr>
              <a:t> </a:t>
            </a:r>
            <a:r>
              <a:rPr lang="en-US" sz="2000" dirty="0" smtClean="0">
                <a:latin typeface="Helvetica"/>
              </a:rPr>
              <a:t>by </a:t>
            </a:r>
            <a:r>
              <a:rPr lang="en-US" sz="2000" dirty="0" err="1" smtClean="0">
                <a:latin typeface="Helvetica"/>
              </a:rPr>
              <a:t>CsCl</a:t>
            </a:r>
            <a:r>
              <a:rPr lang="en-US" sz="2000" dirty="0" smtClean="0">
                <a:latin typeface="Helvetica"/>
              </a:rPr>
              <a:t> Gradient centrifugation or </a:t>
            </a:r>
          </a:p>
          <a:p>
            <a:pPr algn="ctr"/>
            <a:r>
              <a:rPr lang="en-US" sz="2000" dirty="0" err="1" smtClean="0">
                <a:latin typeface="Helvetica"/>
              </a:rPr>
              <a:t>CsCl</a:t>
            </a:r>
            <a:r>
              <a:rPr lang="en-US" sz="2000" dirty="0" smtClean="0">
                <a:latin typeface="Helvetica"/>
              </a:rPr>
              <a:t> dye-</a:t>
            </a:r>
            <a:r>
              <a:rPr lang="en-US" sz="2000" dirty="0" err="1" smtClean="0">
                <a:latin typeface="Helvetica"/>
              </a:rPr>
              <a:t>bouyant</a:t>
            </a:r>
            <a:r>
              <a:rPr lang="en-US" sz="2000" dirty="0" smtClean="0">
                <a:latin typeface="Helvetica"/>
              </a:rPr>
              <a:t> density method</a:t>
            </a:r>
          </a:p>
          <a:p>
            <a:pPr algn="ctr"/>
            <a:endParaRPr lang="en-US" sz="2000" dirty="0">
              <a:latin typeface="Helvetic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228600" y="1828800"/>
            <a:ext cx="2878667" cy="3785652"/>
          </a:xfrm>
          <a:prstGeom prst="rect">
            <a:avLst/>
          </a:prstGeom>
          <a:noFill/>
          <a:ln w="9525">
            <a:noFill/>
            <a:miter lim="800000"/>
            <a:headEnd/>
            <a:tailEnd/>
          </a:ln>
          <a:effectLst/>
        </p:spPr>
        <p:txBody>
          <a:bodyPr>
            <a:prstTxWarp prst="textNoShape">
              <a:avLst/>
            </a:prstTxWarp>
            <a:spAutoFit/>
          </a:bodyPr>
          <a:lstStyle/>
          <a:p>
            <a:pPr>
              <a:buClr>
                <a:srgbClr val="0000FF"/>
              </a:buClr>
              <a:buSzPct val="70000"/>
              <a:buFont typeface="Wingdings" charset="2"/>
              <a:buChar char="Ø"/>
            </a:pPr>
            <a:r>
              <a:rPr lang="en-US" altLang="zh-CN" sz="2000" dirty="0">
                <a:latin typeface="Helvetica"/>
                <a:ea typeface="宋体" pitchFamily="-112" charset="-122"/>
                <a:cs typeface="宋体" pitchFamily="-112" charset="-122"/>
              </a:rPr>
              <a:t> </a:t>
            </a:r>
            <a:r>
              <a:rPr lang="en-US" altLang="zh-CN" sz="2000" dirty="0" smtClean="0">
                <a:latin typeface="Helvetica"/>
                <a:ea typeface="宋体" pitchFamily="-112" charset="-122"/>
                <a:cs typeface="宋体" pitchFamily="-112" charset="-122"/>
              </a:rPr>
              <a:t>collecting </a:t>
            </a:r>
            <a:r>
              <a:rPr lang="en-US" altLang="zh-CN" sz="2000" dirty="0">
                <a:latin typeface="Helvetica"/>
                <a:ea typeface="宋体" pitchFamily="-112" charset="-122"/>
                <a:cs typeface="宋体" pitchFamily="-112" charset="-122"/>
              </a:rPr>
              <a:t>plasmid DNA by centrifugation (</a:t>
            </a:r>
            <a:r>
              <a:rPr lang="en-US" altLang="zh-CN" sz="2000" dirty="0">
                <a:solidFill>
                  <a:srgbClr val="FF33CC"/>
                </a:solidFill>
                <a:latin typeface="Helvetica"/>
                <a:ea typeface="宋体" pitchFamily="-112" charset="-122"/>
                <a:cs typeface="宋体" pitchFamily="-112" charset="-122"/>
              </a:rPr>
              <a:t>after ethanol </a:t>
            </a:r>
            <a:r>
              <a:rPr lang="en-US" altLang="zh-CN" sz="2000" dirty="0" err="1" smtClean="0">
                <a:solidFill>
                  <a:srgbClr val="FF33CC"/>
                </a:solidFill>
                <a:latin typeface="Helvetica"/>
                <a:ea typeface="宋体" pitchFamily="-112" charset="-122"/>
                <a:cs typeface="宋体" pitchFamily="-112" charset="-122"/>
              </a:rPr>
              <a:t>precipi-tation</a:t>
            </a:r>
            <a:r>
              <a:rPr lang="en-US" altLang="zh-CN" sz="2000" dirty="0" smtClean="0">
                <a:latin typeface="Helvetica"/>
                <a:ea typeface="宋体" pitchFamily="-112" charset="-122"/>
                <a:cs typeface="宋体" pitchFamily="-112" charset="-122"/>
              </a:rPr>
              <a:t> </a:t>
            </a:r>
            <a:r>
              <a:rPr lang="en-US" altLang="zh-CN" sz="2000" dirty="0">
                <a:latin typeface="Helvetica"/>
                <a:ea typeface="宋体" pitchFamily="-112" charset="-122"/>
                <a:cs typeface="宋体" pitchFamily="-112" charset="-122"/>
              </a:rPr>
              <a:t>or through filters - positively charged silicon beads), </a:t>
            </a:r>
          </a:p>
          <a:p>
            <a:pPr>
              <a:buClr>
                <a:srgbClr val="0000FF"/>
              </a:buClr>
              <a:buSzPct val="70000"/>
              <a:buFont typeface="Wingdings" charset="2"/>
              <a:buChar char="Ø"/>
            </a:pPr>
            <a:endParaRPr lang="en-US" altLang="zh-CN" sz="2000" dirty="0">
              <a:latin typeface="Helvetica"/>
              <a:ea typeface="宋体" pitchFamily="-112" charset="-122"/>
              <a:cs typeface="宋体" pitchFamily="-112" charset="-122"/>
            </a:endParaRPr>
          </a:p>
          <a:p>
            <a:pPr>
              <a:buClr>
                <a:srgbClr val="0000FF"/>
              </a:buClr>
              <a:buSzPct val="70000"/>
              <a:buFont typeface="Wingdings" charset="2"/>
              <a:buChar char="Ø"/>
            </a:pPr>
            <a:endParaRPr lang="en-US" altLang="zh-CN" sz="2000" dirty="0" smtClean="0">
              <a:latin typeface="Helvetica"/>
              <a:ea typeface="宋体" pitchFamily="-112" charset="-122"/>
              <a:cs typeface="宋体" pitchFamily="-112" charset="-122"/>
            </a:endParaRPr>
          </a:p>
          <a:p>
            <a:pPr>
              <a:buClr>
                <a:srgbClr val="0000FF"/>
              </a:buClr>
              <a:buSzPct val="70000"/>
              <a:buFont typeface="Wingdings" charset="2"/>
              <a:buChar char="Ø"/>
            </a:pPr>
            <a:r>
              <a:rPr lang="en-US" altLang="zh-CN" sz="2000" dirty="0">
                <a:latin typeface="Helvetica"/>
                <a:ea typeface="宋体" pitchFamily="-112" charset="-122"/>
                <a:cs typeface="宋体" pitchFamily="-112" charset="-122"/>
              </a:rPr>
              <a:t> </a:t>
            </a:r>
            <a:r>
              <a:rPr lang="en-US" altLang="zh-CN" sz="2000" dirty="0" smtClean="0">
                <a:latin typeface="Helvetica"/>
                <a:ea typeface="宋体" pitchFamily="-112" charset="-122"/>
                <a:cs typeface="宋体" pitchFamily="-112" charset="-122"/>
              </a:rPr>
              <a:t>check </a:t>
            </a:r>
            <a:r>
              <a:rPr lang="en-US" altLang="zh-CN" sz="2000" dirty="0">
                <a:latin typeface="Helvetica"/>
                <a:ea typeface="宋体" pitchFamily="-112" charset="-122"/>
                <a:cs typeface="宋体" pitchFamily="-112" charset="-122"/>
              </a:rPr>
              <a:t>plasmid DNA yield and quality (using </a:t>
            </a:r>
            <a:r>
              <a:rPr lang="en-US" altLang="zh-CN" sz="2000" dirty="0">
                <a:solidFill>
                  <a:srgbClr val="FF33CC"/>
                </a:solidFill>
                <a:latin typeface="Helvetica"/>
                <a:ea typeface="宋体" pitchFamily="-112" charset="-122"/>
                <a:cs typeface="宋体" pitchFamily="-112" charset="-122"/>
              </a:rPr>
              <a:t>spectrophotometer and gel electrophoresis</a:t>
            </a:r>
            <a:r>
              <a:rPr lang="en-US" altLang="zh-CN" sz="2000" dirty="0">
                <a:latin typeface="Helvetica"/>
                <a:ea typeface="宋体" pitchFamily="-112" charset="-122"/>
                <a:cs typeface="宋体" pitchFamily="-112" charset="-122"/>
              </a:rPr>
              <a:t>).</a:t>
            </a:r>
          </a:p>
        </p:txBody>
      </p:sp>
      <p:sp>
        <p:nvSpPr>
          <p:cNvPr id="20485" name="Rectangle 5"/>
          <p:cNvSpPr>
            <a:spLocks noGrp="1" noChangeArrowheads="1"/>
          </p:cNvSpPr>
          <p:nvPr>
            <p:ph type="title"/>
          </p:nvPr>
        </p:nvSpPr>
        <p:spPr>
          <a:xfrm>
            <a:off x="457200" y="304800"/>
            <a:ext cx="8230306" cy="537882"/>
          </a:xfrm>
          <a:noFill/>
          <a:ln/>
        </p:spPr>
        <p:txBody>
          <a:bodyPr/>
          <a:lstStyle/>
          <a:p>
            <a:r>
              <a:rPr lang="en-US" b="1" dirty="0"/>
              <a:t>Plasmid DNA </a:t>
            </a:r>
            <a:r>
              <a:rPr lang="en-US" b="1" dirty="0" smtClean="0"/>
              <a:t>Isolation</a:t>
            </a:r>
            <a:endParaRPr lang="en-US" b="1" dirty="0"/>
          </a:p>
        </p:txBody>
      </p:sp>
      <p:grpSp>
        <p:nvGrpSpPr>
          <p:cNvPr id="2" name="Group 10"/>
          <p:cNvGrpSpPr>
            <a:grpSpLocks/>
          </p:cNvGrpSpPr>
          <p:nvPr/>
        </p:nvGrpSpPr>
        <p:grpSpPr bwMode="auto">
          <a:xfrm>
            <a:off x="2963333" y="914094"/>
            <a:ext cx="2032000" cy="5473260"/>
            <a:chOff x="1632" y="651"/>
            <a:chExt cx="1200" cy="4053"/>
          </a:xfrm>
        </p:grpSpPr>
        <p:pic>
          <p:nvPicPr>
            <p:cNvPr id="20486" name="Picture 6"/>
            <p:cNvPicPr>
              <a:picLocks noChangeAspect="1" noChangeArrowheads="1"/>
            </p:cNvPicPr>
            <p:nvPr/>
          </p:nvPicPr>
          <p:blipFill>
            <a:blip r:embed="rId2"/>
            <a:srcRect/>
            <a:stretch>
              <a:fillRect/>
            </a:stretch>
          </p:blipFill>
          <p:spPr bwMode="auto">
            <a:xfrm>
              <a:off x="1632" y="912"/>
              <a:ext cx="1200" cy="3792"/>
            </a:xfrm>
            <a:prstGeom prst="rect">
              <a:avLst/>
            </a:prstGeom>
            <a:noFill/>
            <a:ln w="9525">
              <a:noFill/>
              <a:miter lim="800000"/>
              <a:headEnd/>
              <a:tailEnd/>
            </a:ln>
            <a:effectLst/>
          </p:spPr>
        </p:pic>
        <p:sp>
          <p:nvSpPr>
            <p:cNvPr id="20488" name="Text Box 8"/>
            <p:cNvSpPr txBox="1">
              <a:spLocks noChangeArrowheads="1"/>
            </p:cNvSpPr>
            <p:nvPr/>
          </p:nvSpPr>
          <p:spPr bwMode="auto">
            <a:xfrm>
              <a:off x="1872" y="651"/>
              <a:ext cx="844" cy="342"/>
            </a:xfrm>
            <a:prstGeom prst="rect">
              <a:avLst/>
            </a:prstGeom>
            <a:noFill/>
            <a:ln w="9525">
              <a:noFill/>
              <a:miter lim="800000"/>
              <a:headEnd/>
              <a:tailEnd/>
            </a:ln>
            <a:effectLst/>
          </p:spPr>
          <p:txBody>
            <a:bodyPr wrap="none">
              <a:prstTxWarp prst="textNoShape">
                <a:avLst/>
              </a:prstTxWarp>
              <a:spAutoFit/>
            </a:bodyPr>
            <a:lstStyle/>
            <a:p>
              <a:r>
                <a:rPr lang="en-US" dirty="0"/>
                <a:t>Midi Prep</a:t>
              </a:r>
            </a:p>
          </p:txBody>
        </p:sp>
      </p:grpSp>
      <p:grpSp>
        <p:nvGrpSpPr>
          <p:cNvPr id="3" name="Group 11"/>
          <p:cNvGrpSpPr>
            <a:grpSpLocks/>
          </p:cNvGrpSpPr>
          <p:nvPr/>
        </p:nvGrpSpPr>
        <p:grpSpPr bwMode="auto">
          <a:xfrm>
            <a:off x="5249333" y="914681"/>
            <a:ext cx="3762376" cy="5338202"/>
            <a:chOff x="2976" y="653"/>
            <a:chExt cx="2133" cy="3811"/>
          </a:xfrm>
        </p:grpSpPr>
        <p:pic>
          <p:nvPicPr>
            <p:cNvPr id="20487" name="Picture 7"/>
            <p:cNvPicPr>
              <a:picLocks noChangeAspect="1" noChangeArrowheads="1"/>
            </p:cNvPicPr>
            <p:nvPr/>
          </p:nvPicPr>
          <p:blipFill>
            <a:blip r:embed="rId3"/>
            <a:srcRect/>
            <a:stretch>
              <a:fillRect/>
            </a:stretch>
          </p:blipFill>
          <p:spPr bwMode="auto">
            <a:xfrm>
              <a:off x="2976" y="912"/>
              <a:ext cx="2133" cy="3552"/>
            </a:xfrm>
            <a:prstGeom prst="rect">
              <a:avLst/>
            </a:prstGeom>
            <a:noFill/>
            <a:ln w="9525">
              <a:noFill/>
              <a:miter lim="800000"/>
              <a:headEnd/>
              <a:tailEnd/>
            </a:ln>
            <a:effectLst/>
          </p:spPr>
        </p:pic>
        <p:sp>
          <p:nvSpPr>
            <p:cNvPr id="20489" name="Text Box 9"/>
            <p:cNvSpPr txBox="1">
              <a:spLocks noChangeArrowheads="1"/>
            </p:cNvSpPr>
            <p:nvPr/>
          </p:nvSpPr>
          <p:spPr bwMode="auto">
            <a:xfrm>
              <a:off x="3734" y="653"/>
              <a:ext cx="810" cy="330"/>
            </a:xfrm>
            <a:prstGeom prst="rect">
              <a:avLst/>
            </a:prstGeom>
            <a:noFill/>
            <a:ln w="9525">
              <a:noFill/>
              <a:miter lim="800000"/>
              <a:headEnd/>
              <a:tailEnd/>
            </a:ln>
            <a:effectLst/>
          </p:spPr>
          <p:txBody>
            <a:bodyPr wrap="none">
              <a:prstTxWarp prst="textNoShape">
                <a:avLst/>
              </a:prstTxWarp>
              <a:spAutoFit/>
            </a:bodyPr>
            <a:lstStyle/>
            <a:p>
              <a:r>
                <a:rPr lang="en-US" dirty="0"/>
                <a:t>Mini Prep</a:t>
              </a:r>
            </a:p>
          </p:txBody>
        </p:sp>
      </p:grpSp>
      <p:sp>
        <p:nvSpPr>
          <p:cNvPr id="20492" name="Text Box 12"/>
          <p:cNvSpPr txBox="1">
            <a:spLocks noChangeArrowheads="1"/>
          </p:cNvSpPr>
          <p:nvPr/>
        </p:nvSpPr>
        <p:spPr bwMode="auto">
          <a:xfrm>
            <a:off x="304800" y="1143000"/>
            <a:ext cx="2709334" cy="461665"/>
          </a:xfrm>
          <a:prstGeom prst="rect">
            <a:avLst/>
          </a:prstGeom>
          <a:noFill/>
          <a:ln w="9525">
            <a:noFill/>
            <a:miter lim="800000"/>
            <a:headEnd/>
            <a:tailEnd/>
          </a:ln>
          <a:effectLst/>
        </p:spPr>
        <p:txBody>
          <a:bodyPr wrap="square">
            <a:prstTxWarp prst="textNoShape">
              <a:avLst/>
            </a:prstTxWarp>
            <a:spAutoFit/>
          </a:bodyPr>
          <a:lstStyle/>
          <a:p>
            <a:r>
              <a:rPr lang="en-US" b="1" dirty="0" smtClean="0">
                <a:solidFill>
                  <a:srgbClr val="FF33CC"/>
                </a:solidFill>
                <a:latin typeface="Helvetica"/>
              </a:rPr>
              <a:t>Traditional </a:t>
            </a:r>
            <a:r>
              <a:rPr lang="en-US" b="1" dirty="0">
                <a:solidFill>
                  <a:srgbClr val="FF33CC"/>
                </a:solidFill>
                <a:latin typeface="Helvetica"/>
              </a:rPr>
              <a:t>Ways</a:t>
            </a:r>
          </a:p>
        </p:txBody>
      </p:sp>
      <p:grpSp>
        <p:nvGrpSpPr>
          <p:cNvPr id="4" name="Group 15"/>
          <p:cNvGrpSpPr>
            <a:grpSpLocks/>
          </p:cNvGrpSpPr>
          <p:nvPr/>
        </p:nvGrpSpPr>
        <p:grpSpPr bwMode="auto">
          <a:xfrm>
            <a:off x="3640666" y="6320122"/>
            <a:ext cx="5046486" cy="476250"/>
            <a:chOff x="2064" y="4512"/>
            <a:chExt cx="2861" cy="340"/>
          </a:xfrm>
        </p:grpSpPr>
        <p:sp>
          <p:nvSpPr>
            <p:cNvPr id="20493" name="Rectangle 13"/>
            <p:cNvSpPr>
              <a:spLocks noChangeArrowheads="1"/>
            </p:cNvSpPr>
            <p:nvPr/>
          </p:nvSpPr>
          <p:spPr bwMode="auto">
            <a:xfrm>
              <a:off x="2064" y="4566"/>
              <a:ext cx="2861" cy="286"/>
            </a:xfrm>
            <a:prstGeom prst="rect">
              <a:avLst/>
            </a:prstGeom>
            <a:noFill/>
            <a:ln w="9525">
              <a:noFill/>
              <a:miter lim="800000"/>
              <a:headEnd/>
              <a:tailEnd/>
            </a:ln>
            <a:effectLst/>
          </p:spPr>
          <p:txBody>
            <a:bodyPr wrap="none">
              <a:prstTxWarp prst="textNoShape">
                <a:avLst/>
              </a:prstTxWarp>
              <a:spAutoFit/>
            </a:bodyPr>
            <a:lstStyle/>
            <a:p>
              <a:r>
                <a:rPr lang="en-US" altLang="zh-CN" sz="2000" dirty="0">
                  <a:latin typeface="Helvetica"/>
                  <a:ea typeface="宋体" pitchFamily="-112" charset="-122"/>
                  <a:cs typeface="宋体" pitchFamily="-112" charset="-122"/>
                </a:rPr>
                <a:t>spectrophotometer and gel electrophoresis</a:t>
              </a:r>
              <a:endParaRPr lang="en-US" sz="2000" dirty="0">
                <a:latin typeface="Helvetica"/>
              </a:endParaRPr>
            </a:p>
          </p:txBody>
        </p:sp>
        <p:sp>
          <p:nvSpPr>
            <p:cNvPr id="20494" name="AutoShape 14"/>
            <p:cNvSpPr>
              <a:spLocks/>
            </p:cNvSpPr>
            <p:nvPr/>
          </p:nvSpPr>
          <p:spPr bwMode="auto">
            <a:xfrm rot="5400000" flipH="1">
              <a:off x="3384" y="3576"/>
              <a:ext cx="96" cy="1968"/>
            </a:xfrm>
            <a:prstGeom prst="leftBrace">
              <a:avLst>
                <a:gd name="adj1" fmla="val 170833"/>
                <a:gd name="adj2" fmla="val 50000"/>
              </a:avLst>
            </a:prstGeom>
            <a:noFill/>
            <a:ln w="381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28600"/>
            <a:ext cx="8686800" cy="715962"/>
          </a:xfrm>
        </p:spPr>
        <p:txBody>
          <a:bodyPr>
            <a:normAutofit fontScale="90000"/>
          </a:bodyPr>
          <a:lstStyle/>
          <a:p>
            <a:pPr eaLnBrk="1" hangingPunct="1"/>
            <a:r>
              <a:rPr lang="en-US" b="1" dirty="0">
                <a:solidFill>
                  <a:schemeClr val="accent2"/>
                </a:solidFill>
              </a:rPr>
              <a:t>Diseases</a:t>
            </a:r>
            <a:r>
              <a:rPr lang="en-US" b="1" dirty="0" smtClean="0">
                <a:solidFill>
                  <a:schemeClr val="accent2"/>
                </a:solidFill>
              </a:rPr>
              <a:t> Caused </a:t>
            </a:r>
            <a:r>
              <a:rPr lang="en-US" b="1" dirty="0">
                <a:solidFill>
                  <a:schemeClr val="accent2"/>
                </a:solidFill>
              </a:rPr>
              <a:t>by</a:t>
            </a:r>
            <a:r>
              <a:rPr lang="en-US" b="1" dirty="0" smtClean="0">
                <a:solidFill>
                  <a:schemeClr val="accent2"/>
                </a:solidFill>
              </a:rPr>
              <a:t> Bacteria</a:t>
            </a:r>
            <a:endParaRPr lang="en-US" b="1" dirty="0">
              <a:solidFill>
                <a:schemeClr val="accent2"/>
              </a:solidFill>
            </a:endParaRPr>
          </a:p>
        </p:txBody>
      </p:sp>
      <p:sp>
        <p:nvSpPr>
          <p:cNvPr id="32771" name="Rectangle 3"/>
          <p:cNvSpPr>
            <a:spLocks noGrp="1" noChangeArrowheads="1"/>
          </p:cNvSpPr>
          <p:nvPr>
            <p:ph type="body" idx="1"/>
          </p:nvPr>
        </p:nvSpPr>
        <p:spPr>
          <a:xfrm>
            <a:off x="2514600" y="1066800"/>
            <a:ext cx="4267200" cy="5486400"/>
          </a:xfrm>
        </p:spPr>
        <p:txBody>
          <a:bodyPr/>
          <a:lstStyle/>
          <a:p>
            <a:pPr eaLnBrk="1" hangingPunct="1">
              <a:lnSpc>
                <a:spcPct val="80000"/>
              </a:lnSpc>
            </a:pPr>
            <a:r>
              <a:rPr lang="en-US" sz="2000" b="1" dirty="0"/>
              <a:t>Anthrax</a:t>
            </a:r>
          </a:p>
          <a:p>
            <a:pPr eaLnBrk="1" hangingPunct="1">
              <a:lnSpc>
                <a:spcPct val="80000"/>
              </a:lnSpc>
            </a:pPr>
            <a:r>
              <a:rPr lang="en-US" sz="2000" b="1" dirty="0"/>
              <a:t>Botulism</a:t>
            </a:r>
          </a:p>
          <a:p>
            <a:pPr eaLnBrk="1" hangingPunct="1">
              <a:lnSpc>
                <a:spcPct val="80000"/>
              </a:lnSpc>
            </a:pPr>
            <a:r>
              <a:rPr lang="en-US" sz="2000" b="1" dirty="0"/>
              <a:t>Cholera</a:t>
            </a:r>
          </a:p>
          <a:p>
            <a:pPr eaLnBrk="1" hangingPunct="1">
              <a:lnSpc>
                <a:spcPct val="80000"/>
              </a:lnSpc>
            </a:pPr>
            <a:r>
              <a:rPr lang="en-US" sz="2000" b="1" dirty="0"/>
              <a:t>Cavities</a:t>
            </a:r>
          </a:p>
          <a:p>
            <a:pPr eaLnBrk="1" hangingPunct="1">
              <a:lnSpc>
                <a:spcPct val="80000"/>
              </a:lnSpc>
            </a:pPr>
            <a:r>
              <a:rPr lang="en-US" sz="2000" b="1" dirty="0"/>
              <a:t>Gonorrhea</a:t>
            </a:r>
          </a:p>
          <a:p>
            <a:pPr eaLnBrk="1" hangingPunct="1">
              <a:lnSpc>
                <a:spcPct val="80000"/>
              </a:lnSpc>
            </a:pPr>
            <a:r>
              <a:rPr lang="en-US" sz="2000" b="1" dirty="0"/>
              <a:t>Syphilis</a:t>
            </a:r>
          </a:p>
          <a:p>
            <a:pPr eaLnBrk="1" hangingPunct="1">
              <a:lnSpc>
                <a:spcPct val="80000"/>
              </a:lnSpc>
            </a:pPr>
            <a:r>
              <a:rPr lang="en-US" sz="2000" b="1" dirty="0"/>
              <a:t>Tetanus</a:t>
            </a:r>
          </a:p>
          <a:p>
            <a:pPr eaLnBrk="1" hangingPunct="1">
              <a:lnSpc>
                <a:spcPct val="80000"/>
              </a:lnSpc>
            </a:pPr>
            <a:r>
              <a:rPr lang="en-US" sz="2000" b="1" dirty="0" err="1"/>
              <a:t>Staph</a:t>
            </a:r>
            <a:r>
              <a:rPr lang="en-US" sz="2000" b="1" dirty="0"/>
              <a:t> Infection (MRSA)</a:t>
            </a:r>
          </a:p>
          <a:p>
            <a:pPr eaLnBrk="1" hangingPunct="1">
              <a:lnSpc>
                <a:spcPct val="80000"/>
              </a:lnSpc>
            </a:pPr>
            <a:r>
              <a:rPr lang="en-US" sz="2000" b="1" dirty="0"/>
              <a:t>Food Poisoning</a:t>
            </a:r>
          </a:p>
          <a:p>
            <a:pPr eaLnBrk="1" hangingPunct="1">
              <a:lnSpc>
                <a:spcPct val="80000"/>
              </a:lnSpc>
            </a:pPr>
            <a:r>
              <a:rPr lang="en-US" sz="2000" b="1" dirty="0"/>
              <a:t>Lyme Disease</a:t>
            </a:r>
          </a:p>
          <a:p>
            <a:pPr eaLnBrk="1" hangingPunct="1">
              <a:lnSpc>
                <a:spcPct val="80000"/>
              </a:lnSpc>
            </a:pPr>
            <a:r>
              <a:rPr lang="en-US" sz="2000" b="1" dirty="0"/>
              <a:t>Diphtheria</a:t>
            </a:r>
          </a:p>
          <a:p>
            <a:pPr eaLnBrk="1" hangingPunct="1">
              <a:lnSpc>
                <a:spcPct val="80000"/>
              </a:lnSpc>
            </a:pPr>
            <a:r>
              <a:rPr lang="en-US" sz="2000" b="1" dirty="0"/>
              <a:t>Tuberculosis</a:t>
            </a:r>
          </a:p>
          <a:p>
            <a:pPr eaLnBrk="1" hangingPunct="1">
              <a:lnSpc>
                <a:spcPct val="80000"/>
              </a:lnSpc>
            </a:pPr>
            <a:r>
              <a:rPr lang="en-US" sz="2000" b="1" dirty="0"/>
              <a:t>Escherichia coli O157: H7</a:t>
            </a:r>
          </a:p>
          <a:p>
            <a:pPr eaLnBrk="1" hangingPunct="1">
              <a:lnSpc>
                <a:spcPct val="80000"/>
              </a:lnSpc>
            </a:pPr>
            <a:r>
              <a:rPr lang="en-US" sz="2000" b="1" dirty="0"/>
              <a:t>Leprosy</a:t>
            </a:r>
          </a:p>
          <a:p>
            <a:pPr eaLnBrk="1" hangingPunct="1">
              <a:lnSpc>
                <a:spcPct val="80000"/>
              </a:lnSpc>
            </a:pPr>
            <a:r>
              <a:rPr lang="en-US" sz="2000" b="1" dirty="0"/>
              <a:t>Meningitis</a:t>
            </a:r>
          </a:p>
          <a:p>
            <a:pPr eaLnBrk="1" hangingPunct="1">
              <a:lnSpc>
                <a:spcPct val="80000"/>
              </a:lnSpc>
            </a:pPr>
            <a:r>
              <a:rPr lang="en-US" sz="2000" b="1" dirty="0"/>
              <a:t>Strep throat</a:t>
            </a:r>
          </a:p>
          <a:p>
            <a:pPr eaLnBrk="1" hangingPunct="1">
              <a:lnSpc>
                <a:spcPct val="80000"/>
              </a:lnSpc>
            </a:pPr>
            <a:r>
              <a:rPr lang="en-US" sz="2000" b="1" dirty="0"/>
              <a:t>Whooping cough (</a:t>
            </a:r>
            <a:r>
              <a:rPr lang="en-US" sz="2000" b="1" dirty="0" err="1"/>
              <a:t>Pertussis</a:t>
            </a:r>
            <a:r>
              <a:rPr lang="en-US" sz="2000" b="1" dirty="0"/>
              <a:t>) </a:t>
            </a:r>
          </a:p>
          <a:p>
            <a:pPr eaLnBrk="1" hangingPunct="1">
              <a:lnSpc>
                <a:spcPct val="80000"/>
              </a:lnSpc>
            </a:pPr>
            <a:endParaRPr lang="en-US" sz="2000" b="1" dirty="0"/>
          </a:p>
          <a:p>
            <a:pPr eaLnBrk="1" hangingPunct="1">
              <a:lnSpc>
                <a:spcPct val="80000"/>
              </a:lnSpc>
            </a:pP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checkerboard(across)">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checkerboard(across)">
                                      <p:cBhvr>
                                        <p:cTn id="22" dur="500"/>
                                        <p:tgtEl>
                                          <p:spTgt spid="32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checkerboard(across)">
                                      <p:cBhvr>
                                        <p:cTn id="27" dur="500"/>
                                        <p:tgtEl>
                                          <p:spTgt spid="327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checkerboard(across)">
                                      <p:cBhvr>
                                        <p:cTn id="32" dur="500"/>
                                        <p:tgtEl>
                                          <p:spTgt spid="327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Effect transition="in" filter="checkerboard(across)">
                                      <p:cBhvr>
                                        <p:cTn id="37" dur="500"/>
                                        <p:tgtEl>
                                          <p:spTgt spid="327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2771">
                                            <p:txEl>
                                              <p:pRg st="7" end="7"/>
                                            </p:txEl>
                                          </p:spTgt>
                                        </p:tgtEl>
                                        <p:attrNameLst>
                                          <p:attrName>style.visibility</p:attrName>
                                        </p:attrNameLst>
                                      </p:cBhvr>
                                      <p:to>
                                        <p:strVal val="visible"/>
                                      </p:to>
                                    </p:set>
                                    <p:animEffect transition="in" filter="checkerboard(across)">
                                      <p:cBhvr>
                                        <p:cTn id="42" dur="500"/>
                                        <p:tgtEl>
                                          <p:spTgt spid="327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2771">
                                            <p:txEl>
                                              <p:pRg st="8" end="8"/>
                                            </p:txEl>
                                          </p:spTgt>
                                        </p:tgtEl>
                                        <p:attrNameLst>
                                          <p:attrName>style.visibility</p:attrName>
                                        </p:attrNameLst>
                                      </p:cBhvr>
                                      <p:to>
                                        <p:strVal val="visible"/>
                                      </p:to>
                                    </p:set>
                                    <p:animEffect transition="in" filter="checkerboard(across)">
                                      <p:cBhvr>
                                        <p:cTn id="47" dur="500"/>
                                        <p:tgtEl>
                                          <p:spTgt spid="327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2771">
                                            <p:txEl>
                                              <p:pRg st="9" end="9"/>
                                            </p:txEl>
                                          </p:spTgt>
                                        </p:tgtEl>
                                        <p:attrNameLst>
                                          <p:attrName>style.visibility</p:attrName>
                                        </p:attrNameLst>
                                      </p:cBhvr>
                                      <p:to>
                                        <p:strVal val="visible"/>
                                      </p:to>
                                    </p:set>
                                    <p:animEffect transition="in" filter="checkerboard(across)">
                                      <p:cBhvr>
                                        <p:cTn id="52" dur="500"/>
                                        <p:tgtEl>
                                          <p:spTgt spid="327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2771">
                                            <p:txEl>
                                              <p:pRg st="10" end="10"/>
                                            </p:txEl>
                                          </p:spTgt>
                                        </p:tgtEl>
                                        <p:attrNameLst>
                                          <p:attrName>style.visibility</p:attrName>
                                        </p:attrNameLst>
                                      </p:cBhvr>
                                      <p:to>
                                        <p:strVal val="visible"/>
                                      </p:to>
                                    </p:set>
                                    <p:animEffect transition="in" filter="checkerboard(across)">
                                      <p:cBhvr>
                                        <p:cTn id="57" dur="500"/>
                                        <p:tgtEl>
                                          <p:spTgt spid="327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2771">
                                            <p:txEl>
                                              <p:pRg st="11" end="11"/>
                                            </p:txEl>
                                          </p:spTgt>
                                        </p:tgtEl>
                                        <p:attrNameLst>
                                          <p:attrName>style.visibility</p:attrName>
                                        </p:attrNameLst>
                                      </p:cBhvr>
                                      <p:to>
                                        <p:strVal val="visible"/>
                                      </p:to>
                                    </p:set>
                                    <p:animEffect transition="in" filter="checkerboard(across)">
                                      <p:cBhvr>
                                        <p:cTn id="62" dur="500"/>
                                        <p:tgtEl>
                                          <p:spTgt spid="3277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32771">
                                            <p:txEl>
                                              <p:pRg st="12" end="12"/>
                                            </p:txEl>
                                          </p:spTgt>
                                        </p:tgtEl>
                                        <p:attrNameLst>
                                          <p:attrName>style.visibility</p:attrName>
                                        </p:attrNameLst>
                                      </p:cBhvr>
                                      <p:to>
                                        <p:strVal val="visible"/>
                                      </p:to>
                                    </p:set>
                                    <p:animEffect transition="in" filter="checkerboard(across)">
                                      <p:cBhvr>
                                        <p:cTn id="67" dur="500"/>
                                        <p:tgtEl>
                                          <p:spTgt spid="3277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32771">
                                            <p:txEl>
                                              <p:pRg st="13" end="13"/>
                                            </p:txEl>
                                          </p:spTgt>
                                        </p:tgtEl>
                                        <p:attrNameLst>
                                          <p:attrName>style.visibility</p:attrName>
                                        </p:attrNameLst>
                                      </p:cBhvr>
                                      <p:to>
                                        <p:strVal val="visible"/>
                                      </p:to>
                                    </p:set>
                                    <p:animEffect transition="in" filter="checkerboard(across)">
                                      <p:cBhvr>
                                        <p:cTn id="72" dur="500"/>
                                        <p:tgtEl>
                                          <p:spTgt spid="32771">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32771">
                                            <p:txEl>
                                              <p:pRg st="14" end="14"/>
                                            </p:txEl>
                                          </p:spTgt>
                                        </p:tgtEl>
                                        <p:attrNameLst>
                                          <p:attrName>style.visibility</p:attrName>
                                        </p:attrNameLst>
                                      </p:cBhvr>
                                      <p:to>
                                        <p:strVal val="visible"/>
                                      </p:to>
                                    </p:set>
                                    <p:animEffect transition="in" filter="checkerboard(across)">
                                      <p:cBhvr>
                                        <p:cTn id="77" dur="500"/>
                                        <p:tgtEl>
                                          <p:spTgt spid="32771">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32771">
                                            <p:txEl>
                                              <p:pRg st="15" end="15"/>
                                            </p:txEl>
                                          </p:spTgt>
                                        </p:tgtEl>
                                        <p:attrNameLst>
                                          <p:attrName>style.visibility</p:attrName>
                                        </p:attrNameLst>
                                      </p:cBhvr>
                                      <p:to>
                                        <p:strVal val="visible"/>
                                      </p:to>
                                    </p:set>
                                    <p:animEffect transition="in" filter="checkerboard(across)">
                                      <p:cBhvr>
                                        <p:cTn id="82" dur="500"/>
                                        <p:tgtEl>
                                          <p:spTgt spid="32771">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32771">
                                            <p:txEl>
                                              <p:pRg st="16" end="16"/>
                                            </p:txEl>
                                          </p:spTgt>
                                        </p:tgtEl>
                                        <p:attrNameLst>
                                          <p:attrName>style.visibility</p:attrName>
                                        </p:attrNameLst>
                                      </p:cBhvr>
                                      <p:to>
                                        <p:strVal val="visible"/>
                                      </p:to>
                                    </p:set>
                                    <p:animEffect transition="in" filter="checkerboard(across)">
                                      <p:cBhvr>
                                        <p:cTn id="87" dur="500"/>
                                        <p:tgtEl>
                                          <p:spTgt spid="3277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04800"/>
            <a:ext cx="8686800" cy="792162"/>
          </a:xfrm>
        </p:spPr>
        <p:txBody>
          <a:bodyPr/>
          <a:lstStyle/>
          <a:p>
            <a:pPr eaLnBrk="1" hangingPunct="1"/>
            <a:r>
              <a:rPr lang="en-US" b="1" dirty="0">
                <a:solidFill>
                  <a:schemeClr val="tx1"/>
                </a:solidFill>
              </a:rPr>
              <a:t>Diseases</a:t>
            </a:r>
            <a:r>
              <a:rPr lang="en-US" b="1" dirty="0" smtClean="0">
                <a:solidFill>
                  <a:schemeClr val="tx1"/>
                </a:solidFill>
              </a:rPr>
              <a:t> Caused </a:t>
            </a:r>
            <a:r>
              <a:rPr lang="en-US" b="1" dirty="0">
                <a:solidFill>
                  <a:schemeClr val="tx1"/>
                </a:solidFill>
              </a:rPr>
              <a:t>by</a:t>
            </a:r>
            <a:r>
              <a:rPr lang="en-US" b="1" dirty="0" smtClean="0">
                <a:solidFill>
                  <a:schemeClr val="tx1"/>
                </a:solidFill>
              </a:rPr>
              <a:t> Viruses</a:t>
            </a:r>
            <a:endParaRPr lang="en-US" b="1" dirty="0">
              <a:solidFill>
                <a:schemeClr val="tx1"/>
              </a:solidFill>
            </a:endParaRPr>
          </a:p>
        </p:txBody>
      </p:sp>
      <p:sp>
        <p:nvSpPr>
          <p:cNvPr id="31747" name="Rectangle 3"/>
          <p:cNvSpPr>
            <a:spLocks noGrp="1" noChangeArrowheads="1"/>
          </p:cNvSpPr>
          <p:nvPr>
            <p:ph type="body" idx="1"/>
          </p:nvPr>
        </p:nvSpPr>
        <p:spPr>
          <a:xfrm>
            <a:off x="2514600" y="1219200"/>
            <a:ext cx="4191000" cy="5410200"/>
          </a:xfrm>
        </p:spPr>
        <p:txBody>
          <a:bodyPr/>
          <a:lstStyle/>
          <a:p>
            <a:pPr eaLnBrk="1" hangingPunct="1">
              <a:lnSpc>
                <a:spcPct val="80000"/>
              </a:lnSpc>
            </a:pPr>
            <a:r>
              <a:rPr lang="en-US" sz="2400" b="1" dirty="0"/>
              <a:t>AIDS</a:t>
            </a:r>
          </a:p>
          <a:p>
            <a:pPr eaLnBrk="1" hangingPunct="1">
              <a:lnSpc>
                <a:spcPct val="80000"/>
              </a:lnSpc>
            </a:pPr>
            <a:r>
              <a:rPr lang="en-US" sz="2400" b="1" dirty="0"/>
              <a:t>The Cold</a:t>
            </a:r>
          </a:p>
          <a:p>
            <a:pPr eaLnBrk="1" hangingPunct="1">
              <a:lnSpc>
                <a:spcPct val="80000"/>
              </a:lnSpc>
            </a:pPr>
            <a:r>
              <a:rPr lang="en-US" sz="2400" b="1" dirty="0"/>
              <a:t>Measles</a:t>
            </a:r>
          </a:p>
          <a:p>
            <a:pPr eaLnBrk="1" hangingPunct="1">
              <a:lnSpc>
                <a:spcPct val="80000"/>
              </a:lnSpc>
            </a:pPr>
            <a:r>
              <a:rPr lang="en-US" sz="2400" b="1" dirty="0"/>
              <a:t>Mumps</a:t>
            </a:r>
          </a:p>
          <a:p>
            <a:pPr eaLnBrk="1" hangingPunct="1">
              <a:lnSpc>
                <a:spcPct val="80000"/>
              </a:lnSpc>
            </a:pPr>
            <a:r>
              <a:rPr lang="en-US" sz="2400" b="1" dirty="0"/>
              <a:t>Rubella</a:t>
            </a:r>
          </a:p>
          <a:p>
            <a:pPr eaLnBrk="1" hangingPunct="1">
              <a:lnSpc>
                <a:spcPct val="80000"/>
              </a:lnSpc>
            </a:pPr>
            <a:r>
              <a:rPr lang="en-US" sz="2400" b="1" dirty="0"/>
              <a:t>Chicken pox/Shingles</a:t>
            </a:r>
          </a:p>
          <a:p>
            <a:pPr eaLnBrk="1" hangingPunct="1">
              <a:lnSpc>
                <a:spcPct val="80000"/>
              </a:lnSpc>
            </a:pPr>
            <a:r>
              <a:rPr lang="en-US" sz="2400" b="1" dirty="0"/>
              <a:t>Small Pox</a:t>
            </a:r>
          </a:p>
          <a:p>
            <a:pPr eaLnBrk="1" hangingPunct="1">
              <a:lnSpc>
                <a:spcPct val="80000"/>
              </a:lnSpc>
            </a:pPr>
            <a:r>
              <a:rPr lang="en-US" sz="2400" b="1" dirty="0"/>
              <a:t>Hepatitis</a:t>
            </a:r>
          </a:p>
          <a:p>
            <a:pPr eaLnBrk="1" hangingPunct="1">
              <a:lnSpc>
                <a:spcPct val="80000"/>
              </a:lnSpc>
            </a:pPr>
            <a:r>
              <a:rPr lang="en-US" sz="2400" b="1" dirty="0"/>
              <a:t>SARS</a:t>
            </a:r>
          </a:p>
          <a:p>
            <a:pPr eaLnBrk="1" hangingPunct="1">
              <a:lnSpc>
                <a:spcPct val="80000"/>
              </a:lnSpc>
            </a:pPr>
            <a:r>
              <a:rPr lang="en-US" sz="2400" b="1" dirty="0"/>
              <a:t>The Flu</a:t>
            </a:r>
          </a:p>
          <a:p>
            <a:pPr eaLnBrk="1" hangingPunct="1">
              <a:lnSpc>
                <a:spcPct val="80000"/>
              </a:lnSpc>
            </a:pPr>
            <a:r>
              <a:rPr lang="en-US" sz="2400" b="1" dirty="0"/>
              <a:t>Ebola</a:t>
            </a:r>
          </a:p>
          <a:p>
            <a:pPr eaLnBrk="1" hangingPunct="1">
              <a:lnSpc>
                <a:spcPct val="80000"/>
              </a:lnSpc>
            </a:pPr>
            <a:r>
              <a:rPr lang="en-US" sz="2400" b="1" dirty="0"/>
              <a:t>HPV</a:t>
            </a:r>
          </a:p>
          <a:p>
            <a:pPr eaLnBrk="1" hangingPunct="1">
              <a:lnSpc>
                <a:spcPct val="80000"/>
              </a:lnSpc>
            </a:pPr>
            <a:r>
              <a:rPr lang="en-US" sz="2400" b="1" dirty="0"/>
              <a:t>Bird Flu</a:t>
            </a:r>
          </a:p>
          <a:p>
            <a:pPr eaLnBrk="1" hangingPunct="1">
              <a:lnSpc>
                <a:spcPct val="80000"/>
              </a:lnSpc>
            </a:pPr>
            <a:r>
              <a:rPr lang="en-US" sz="2400" b="1" dirty="0"/>
              <a:t>Polio</a:t>
            </a:r>
          </a:p>
          <a:p>
            <a:pPr eaLnBrk="1" hangingPunct="1">
              <a:lnSpc>
                <a:spcPct val="80000"/>
              </a:lnSpc>
            </a:pP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checkerboard(across)">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checkerboard(across)">
                                      <p:cBhvr>
                                        <p:cTn id="27" dur="500"/>
                                        <p:tgtEl>
                                          <p:spTgt spid="31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checkerboard(across)">
                                      <p:cBhvr>
                                        <p:cTn id="32" dur="500"/>
                                        <p:tgtEl>
                                          <p:spTgt spid="317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Effect transition="in" filter="checkerboard(across)">
                                      <p:cBhvr>
                                        <p:cTn id="37" dur="500"/>
                                        <p:tgtEl>
                                          <p:spTgt spid="317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1747">
                                            <p:txEl>
                                              <p:pRg st="7" end="7"/>
                                            </p:txEl>
                                          </p:spTgt>
                                        </p:tgtEl>
                                        <p:attrNameLst>
                                          <p:attrName>style.visibility</p:attrName>
                                        </p:attrNameLst>
                                      </p:cBhvr>
                                      <p:to>
                                        <p:strVal val="visible"/>
                                      </p:to>
                                    </p:set>
                                    <p:animEffect transition="in" filter="checkerboard(across)">
                                      <p:cBhvr>
                                        <p:cTn id="42" dur="500"/>
                                        <p:tgtEl>
                                          <p:spTgt spid="317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1747">
                                            <p:txEl>
                                              <p:pRg st="8" end="8"/>
                                            </p:txEl>
                                          </p:spTgt>
                                        </p:tgtEl>
                                        <p:attrNameLst>
                                          <p:attrName>style.visibility</p:attrName>
                                        </p:attrNameLst>
                                      </p:cBhvr>
                                      <p:to>
                                        <p:strVal val="visible"/>
                                      </p:to>
                                    </p:set>
                                    <p:animEffect transition="in" filter="checkerboard(across)">
                                      <p:cBhvr>
                                        <p:cTn id="47" dur="500"/>
                                        <p:tgtEl>
                                          <p:spTgt spid="317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1747">
                                            <p:txEl>
                                              <p:pRg st="9" end="9"/>
                                            </p:txEl>
                                          </p:spTgt>
                                        </p:tgtEl>
                                        <p:attrNameLst>
                                          <p:attrName>style.visibility</p:attrName>
                                        </p:attrNameLst>
                                      </p:cBhvr>
                                      <p:to>
                                        <p:strVal val="visible"/>
                                      </p:to>
                                    </p:set>
                                    <p:animEffect transition="in" filter="checkerboard(across)">
                                      <p:cBhvr>
                                        <p:cTn id="52" dur="500"/>
                                        <p:tgtEl>
                                          <p:spTgt spid="3174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1747">
                                            <p:txEl>
                                              <p:pRg st="10" end="10"/>
                                            </p:txEl>
                                          </p:spTgt>
                                        </p:tgtEl>
                                        <p:attrNameLst>
                                          <p:attrName>style.visibility</p:attrName>
                                        </p:attrNameLst>
                                      </p:cBhvr>
                                      <p:to>
                                        <p:strVal val="visible"/>
                                      </p:to>
                                    </p:set>
                                    <p:animEffect transition="in" filter="checkerboard(across)">
                                      <p:cBhvr>
                                        <p:cTn id="57" dur="500"/>
                                        <p:tgtEl>
                                          <p:spTgt spid="3174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1747">
                                            <p:txEl>
                                              <p:pRg st="11" end="11"/>
                                            </p:txEl>
                                          </p:spTgt>
                                        </p:tgtEl>
                                        <p:attrNameLst>
                                          <p:attrName>style.visibility</p:attrName>
                                        </p:attrNameLst>
                                      </p:cBhvr>
                                      <p:to>
                                        <p:strVal val="visible"/>
                                      </p:to>
                                    </p:set>
                                    <p:animEffect transition="in" filter="checkerboard(across)">
                                      <p:cBhvr>
                                        <p:cTn id="62" dur="500"/>
                                        <p:tgtEl>
                                          <p:spTgt spid="3174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31747">
                                            <p:txEl>
                                              <p:pRg st="12" end="12"/>
                                            </p:txEl>
                                          </p:spTgt>
                                        </p:tgtEl>
                                        <p:attrNameLst>
                                          <p:attrName>style.visibility</p:attrName>
                                        </p:attrNameLst>
                                      </p:cBhvr>
                                      <p:to>
                                        <p:strVal val="visible"/>
                                      </p:to>
                                    </p:set>
                                    <p:animEffect transition="in" filter="checkerboard(across)">
                                      <p:cBhvr>
                                        <p:cTn id="67" dur="500"/>
                                        <p:tgtEl>
                                          <p:spTgt spid="3174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31747">
                                            <p:txEl>
                                              <p:pRg st="13" end="13"/>
                                            </p:txEl>
                                          </p:spTgt>
                                        </p:tgtEl>
                                        <p:attrNameLst>
                                          <p:attrName>style.visibility</p:attrName>
                                        </p:attrNameLst>
                                      </p:cBhvr>
                                      <p:to>
                                        <p:strVal val="visible"/>
                                      </p:to>
                                    </p:set>
                                    <p:animEffect transition="in" filter="checkerboard(across)">
                                      <p:cBhvr>
                                        <p:cTn id="72" dur="500"/>
                                        <p:tgtEl>
                                          <p:spTgt spid="3174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533400"/>
            <a:ext cx="8229600" cy="5791200"/>
          </a:xfrm>
        </p:spPr>
        <p:txBody>
          <a:bodyPr/>
          <a:lstStyle/>
          <a:p>
            <a:pPr eaLnBrk="1" hangingPunct="1">
              <a:lnSpc>
                <a:spcPct val="80000"/>
              </a:lnSpc>
            </a:pPr>
            <a:r>
              <a:rPr lang="en-US" sz="2800" b="1" dirty="0"/>
              <a:t>Viruses are classified by their shape and structure</a:t>
            </a:r>
            <a:r>
              <a:rPr lang="en-US" sz="2800" dirty="0"/>
              <a:t> </a:t>
            </a:r>
          </a:p>
          <a:p>
            <a:pPr eaLnBrk="1" hangingPunct="1">
              <a:lnSpc>
                <a:spcPct val="80000"/>
              </a:lnSpc>
            </a:pPr>
            <a:r>
              <a:rPr lang="en-US" sz="2800" b="1" dirty="0">
                <a:solidFill>
                  <a:srgbClr val="0066FF"/>
                </a:solidFill>
              </a:rPr>
              <a:t>If it contains DNA</a:t>
            </a:r>
            <a:r>
              <a:rPr lang="en-US" sz="2800" b="1" dirty="0"/>
              <a:t>:</a:t>
            </a:r>
          </a:p>
          <a:p>
            <a:pPr lvl="1" eaLnBrk="1" hangingPunct="1">
              <a:lnSpc>
                <a:spcPct val="80000"/>
              </a:lnSpc>
            </a:pPr>
            <a:r>
              <a:rPr lang="en-US" sz="2400" b="1" dirty="0"/>
              <a:t>May produce RNA to make more viral proteins in host cell</a:t>
            </a:r>
          </a:p>
          <a:p>
            <a:pPr lvl="1" eaLnBrk="1" hangingPunct="1">
              <a:lnSpc>
                <a:spcPct val="80000"/>
              </a:lnSpc>
            </a:pPr>
            <a:r>
              <a:rPr lang="en-US" sz="2400" b="1" dirty="0"/>
              <a:t>Join with host’s DNA to direct the production of </a:t>
            </a:r>
            <a:r>
              <a:rPr lang="en-US" sz="2400" b="1" dirty="0" err="1"/>
              <a:t>virions</a:t>
            </a:r>
            <a:r>
              <a:rPr lang="en-US" sz="2400" b="1" dirty="0"/>
              <a:t> (viral particles)</a:t>
            </a:r>
          </a:p>
          <a:p>
            <a:pPr eaLnBrk="1" hangingPunct="1">
              <a:lnSpc>
                <a:spcPct val="80000"/>
              </a:lnSpc>
            </a:pPr>
            <a:r>
              <a:rPr lang="en-US" sz="2800" b="1" dirty="0">
                <a:solidFill>
                  <a:srgbClr val="FF3300"/>
                </a:solidFill>
              </a:rPr>
              <a:t>If it contains RNA</a:t>
            </a:r>
            <a:r>
              <a:rPr lang="en-US" sz="2800" b="1" dirty="0"/>
              <a:t>:</a:t>
            </a:r>
          </a:p>
          <a:p>
            <a:pPr lvl="1" eaLnBrk="1" hangingPunct="1">
              <a:lnSpc>
                <a:spcPct val="80000"/>
              </a:lnSpc>
            </a:pPr>
            <a:r>
              <a:rPr lang="en-US" sz="2400" b="1" dirty="0"/>
              <a:t>Retroviruses – such as HIV.  Viral RNA uses host’s </a:t>
            </a:r>
            <a:r>
              <a:rPr lang="en-US" sz="2400" b="1" dirty="0" err="1"/>
              <a:t>ribosomes</a:t>
            </a:r>
            <a:r>
              <a:rPr lang="en-US" sz="2400" b="1" dirty="0"/>
              <a:t> for viral protein synthesis</a:t>
            </a:r>
          </a:p>
          <a:p>
            <a:pPr lvl="1" eaLnBrk="1" hangingPunct="1">
              <a:lnSpc>
                <a:spcPct val="80000"/>
              </a:lnSpc>
            </a:pPr>
            <a:r>
              <a:rPr lang="en-US" sz="2400" b="1" dirty="0">
                <a:hlinkClick r:id="rId2"/>
              </a:rPr>
              <a:t>Reverse transcriptase </a:t>
            </a:r>
            <a:r>
              <a:rPr lang="en-US" sz="2400" b="1" dirty="0"/>
              <a:t>– viral enzyme that uses RNA as template to make DNA.  Then DNA integrates into host DNA and then when triggered, normal transcription occurs with the production of RNA and translation to produce new viruses. RNA to DNA to RNA to protein.  Normal is DNA to RNA to protein.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27" dur="500"/>
                                        <p:tgtEl>
                                          <p:spTgt spid="215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32" dur="500"/>
                                        <p:tgtEl>
                                          <p:spTgt spid="215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checkerboard(across)">
                                      <p:cBhvr>
                                        <p:cTn id="37"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5" descr="Putative secondary structure of the PSTVd viroid">
            <a:hlinkClick r:id="rId2" tooltip="Putative secondary structure of the PSTVd viroid"/>
          </p:cNvPr>
          <p:cNvPicPr>
            <a:picLocks noChangeAspect="1" noChangeArrowheads="1"/>
          </p:cNvPicPr>
          <p:nvPr/>
        </p:nvPicPr>
        <p:blipFill>
          <a:blip r:embed="rId3">
            <a:lum bright="-6000"/>
          </a:blip>
          <a:srcRect/>
          <a:stretch>
            <a:fillRect/>
          </a:stretch>
        </p:blipFill>
        <p:spPr bwMode="auto">
          <a:xfrm>
            <a:off x="0" y="2009775"/>
            <a:ext cx="9067800" cy="657225"/>
          </a:xfrm>
          <a:prstGeom prst="rect">
            <a:avLst/>
          </a:prstGeom>
          <a:noFill/>
          <a:ln w="9525">
            <a:noFill/>
            <a:miter lim="800000"/>
            <a:headEnd/>
            <a:tailEnd/>
          </a:ln>
        </p:spPr>
      </p:pic>
      <p:sp>
        <p:nvSpPr>
          <p:cNvPr id="23555" name="Rectangle 3"/>
          <p:cNvSpPr>
            <a:spLocks noGrp="1" noChangeArrowheads="1"/>
          </p:cNvSpPr>
          <p:nvPr>
            <p:ph type="body" idx="1"/>
          </p:nvPr>
        </p:nvSpPr>
        <p:spPr>
          <a:xfrm>
            <a:off x="457200" y="685800"/>
            <a:ext cx="8229600" cy="5440363"/>
          </a:xfrm>
        </p:spPr>
        <p:txBody>
          <a:bodyPr/>
          <a:lstStyle/>
          <a:p>
            <a:pPr eaLnBrk="1" hangingPunct="1">
              <a:lnSpc>
                <a:spcPct val="90000"/>
              </a:lnSpc>
            </a:pPr>
            <a:r>
              <a:rPr lang="en-US" sz="2800" b="1" dirty="0" err="1">
                <a:solidFill>
                  <a:srgbClr val="663300"/>
                </a:solidFill>
              </a:rPr>
              <a:t>Viroids</a:t>
            </a:r>
            <a:r>
              <a:rPr lang="en-US" sz="2800" b="1" dirty="0"/>
              <a:t> – another disease causing agent but </a:t>
            </a:r>
            <a:r>
              <a:rPr lang="en-US" sz="2800" b="1" i="1" dirty="0">
                <a:solidFill>
                  <a:srgbClr val="FF0000"/>
                </a:solidFill>
              </a:rPr>
              <a:t>no </a:t>
            </a:r>
            <a:r>
              <a:rPr lang="en-US" sz="2800" b="1" i="1" dirty="0" err="1">
                <a:solidFill>
                  <a:srgbClr val="FF0000"/>
                </a:solidFill>
              </a:rPr>
              <a:t>capsid</a:t>
            </a:r>
            <a:r>
              <a:rPr lang="en-US" sz="2800" b="1" dirty="0"/>
              <a:t>, only the RNA.  </a:t>
            </a:r>
            <a:r>
              <a:rPr lang="en-US" sz="2800" b="1" dirty="0">
                <a:solidFill>
                  <a:srgbClr val="00CC00"/>
                </a:solidFill>
              </a:rPr>
              <a:t>Found only in plants</a:t>
            </a:r>
          </a:p>
          <a:p>
            <a:pPr eaLnBrk="1" hangingPunct="1">
              <a:lnSpc>
                <a:spcPct val="90000"/>
              </a:lnSpc>
            </a:pPr>
            <a:endParaRPr lang="en-US" sz="2800" b="1" dirty="0">
              <a:solidFill>
                <a:srgbClr val="00CC00"/>
              </a:solidFill>
            </a:endParaRPr>
          </a:p>
          <a:p>
            <a:pPr eaLnBrk="1" hangingPunct="1">
              <a:lnSpc>
                <a:spcPct val="90000"/>
              </a:lnSpc>
            </a:pPr>
            <a:endParaRPr lang="en-US" sz="2800" b="1" dirty="0"/>
          </a:p>
          <a:p>
            <a:pPr eaLnBrk="1" hangingPunct="1">
              <a:lnSpc>
                <a:spcPct val="90000"/>
              </a:lnSpc>
            </a:pPr>
            <a:r>
              <a:rPr lang="en-US" sz="2800" b="1" dirty="0" err="1">
                <a:solidFill>
                  <a:srgbClr val="FF3300"/>
                </a:solidFill>
              </a:rPr>
              <a:t>Prion</a:t>
            </a:r>
            <a:r>
              <a:rPr lang="en-US" sz="2800" b="1" dirty="0"/>
              <a:t> – viral proteins that are able to cause diseases by clumping together within cell.  250 amino acids but </a:t>
            </a:r>
            <a:r>
              <a:rPr lang="en-US" sz="2800" b="1" i="1" dirty="0">
                <a:solidFill>
                  <a:srgbClr val="FF0000"/>
                </a:solidFill>
              </a:rPr>
              <a:t>no nucleic acid</a:t>
            </a:r>
            <a:r>
              <a:rPr lang="en-US" sz="2800" b="1" i="1" dirty="0"/>
              <a:t>.</a:t>
            </a:r>
            <a:r>
              <a:rPr lang="en-US" sz="2800" b="1" dirty="0"/>
              <a:t>  </a:t>
            </a:r>
            <a:r>
              <a:rPr lang="en-US" sz="2800" b="1" dirty="0" err="1"/>
              <a:t>Scrapie</a:t>
            </a:r>
            <a:r>
              <a:rPr lang="en-US" sz="2800" b="1" dirty="0"/>
              <a:t> in sheep degrades nervous system.  Mad Cow disease (Bovine spongiform encephalopathy) in cows –  puts holes into brain. In humans, its </a:t>
            </a:r>
            <a:r>
              <a:rPr lang="en-US" sz="2800" b="1" dirty="0" err="1"/>
              <a:t>Creutzfeld-Jakob</a:t>
            </a:r>
            <a:r>
              <a:rPr lang="en-US" sz="2800" b="1" dirty="0"/>
              <a:t>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555">
                                            <p:txEl>
                                              <p:pRg st="3" end="3"/>
                                            </p:txEl>
                                          </p:spTgt>
                                        </p:tgtEl>
                                        <p:attrNameLst>
                                          <p:attrName>style.visibility</p:attrName>
                                        </p:attrNameLst>
                                      </p:cBhvr>
                                      <p:to>
                                        <p:strVal val="visible"/>
                                      </p:to>
                                    </p:set>
                                    <p:animEffect transition="in" filter="checkerboard(across)">
                                      <p:cBhvr>
                                        <p:cTn id="1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36575"/>
          </a:xfrm>
        </p:spPr>
        <p:txBody>
          <a:bodyPr>
            <a:normAutofit fontScale="90000"/>
          </a:bodyPr>
          <a:lstStyle/>
          <a:p>
            <a:r>
              <a:rPr lang="en-US" dirty="0" smtClean="0"/>
              <a:t>Type of DNA</a:t>
            </a:r>
            <a:endParaRPr lang="en-US" dirty="0"/>
          </a:p>
        </p:txBody>
      </p:sp>
      <p:sp>
        <p:nvSpPr>
          <p:cNvPr id="3" name="Subtitle 2"/>
          <p:cNvSpPr>
            <a:spLocks noGrp="1"/>
          </p:cNvSpPr>
          <p:nvPr>
            <p:ph type="subTitle" idx="1"/>
          </p:nvPr>
        </p:nvSpPr>
        <p:spPr>
          <a:xfrm>
            <a:off x="3124200" y="2133600"/>
            <a:ext cx="2819400" cy="1752600"/>
          </a:xfrm>
        </p:spPr>
        <p:txBody>
          <a:bodyPr>
            <a:normAutofit fontScale="70000" lnSpcReduction="20000"/>
          </a:bodyPr>
          <a:lstStyle/>
          <a:p>
            <a:pPr algn="l">
              <a:buFont typeface="Wingdings" charset="2"/>
              <a:buChar char="Ø"/>
            </a:pPr>
            <a:r>
              <a:rPr lang="en-US" dirty="0" smtClean="0"/>
              <a:t> DNA</a:t>
            </a:r>
          </a:p>
          <a:p>
            <a:pPr algn="l">
              <a:buFont typeface="Wingdings" charset="2"/>
              <a:buChar char="Ø"/>
            </a:pPr>
            <a:r>
              <a:rPr lang="en-US" dirty="0" smtClean="0"/>
              <a:t> PCR DNA</a:t>
            </a:r>
          </a:p>
          <a:p>
            <a:pPr algn="l">
              <a:buFont typeface="Wingdings" charset="2"/>
              <a:buChar char="Ø"/>
            </a:pPr>
            <a:r>
              <a:rPr lang="en-US" dirty="0" smtClean="0"/>
              <a:t> Plasmid</a:t>
            </a:r>
          </a:p>
          <a:p>
            <a:pPr algn="l">
              <a:buFont typeface="Wingdings" charset="2"/>
              <a:buChar char="Ø"/>
            </a:pPr>
            <a:r>
              <a:rPr lang="en-US" dirty="0" smtClean="0"/>
              <a:t> </a:t>
            </a:r>
            <a:r>
              <a:rPr lang="en-US" dirty="0" err="1" smtClean="0"/>
              <a:t>Cosmid</a:t>
            </a:r>
            <a:endParaRPr lang="en-US" dirty="0" smtClean="0"/>
          </a:p>
          <a:p>
            <a:pPr algn="l">
              <a:buFont typeface="Wingdings" charset="2"/>
              <a:buChar char="Ø"/>
            </a:pPr>
            <a:r>
              <a:rPr lang="en-US" dirty="0" smtClean="0"/>
              <a:t> Lambda</a:t>
            </a:r>
          </a:p>
          <a:p>
            <a:pPr algn="l">
              <a:buFont typeface="Wingdings" charset="2"/>
              <a:buChar char="Ø"/>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4" name="Rectangle 6"/>
          <p:cNvSpPr>
            <a:spLocks noGrp="1" noChangeArrowheads="1"/>
          </p:cNvSpPr>
          <p:nvPr>
            <p:ph type="title"/>
          </p:nvPr>
        </p:nvSpPr>
        <p:spPr>
          <a:xfrm>
            <a:off x="456848" y="274544"/>
            <a:ext cx="8230306" cy="801221"/>
          </a:xfrm>
        </p:spPr>
        <p:txBody>
          <a:bodyPr/>
          <a:lstStyle/>
          <a:p>
            <a:r>
              <a:rPr lang="en-US" dirty="0">
                <a:solidFill>
                  <a:schemeClr val="tx1"/>
                </a:solidFill>
              </a:rPr>
              <a:t>Circular Chloroplast </a:t>
            </a:r>
            <a:r>
              <a:rPr lang="en-US" dirty="0" err="1">
                <a:solidFill>
                  <a:schemeClr val="tx1"/>
                </a:solidFill>
              </a:rPr>
              <a:t>DNAs</a:t>
            </a:r>
            <a:endParaRPr lang="en-US" dirty="0">
              <a:solidFill>
                <a:schemeClr val="tx1"/>
              </a:solidFill>
            </a:endParaRPr>
          </a:p>
        </p:txBody>
      </p:sp>
      <p:pic>
        <p:nvPicPr>
          <p:cNvPr id="22532" name="Picture 4"/>
          <p:cNvPicPr>
            <a:picLocks noChangeAspect="1" noChangeArrowheads="1"/>
          </p:cNvPicPr>
          <p:nvPr/>
        </p:nvPicPr>
        <p:blipFill>
          <a:blip r:embed="rId3"/>
          <a:srcRect/>
          <a:stretch>
            <a:fillRect/>
          </a:stretch>
        </p:blipFill>
        <p:spPr bwMode="auto">
          <a:xfrm>
            <a:off x="1016001" y="1815353"/>
            <a:ext cx="2240139" cy="1882588"/>
          </a:xfrm>
          <a:prstGeom prst="rect">
            <a:avLst/>
          </a:prstGeom>
          <a:noFill/>
          <a:ln w="9525">
            <a:noFill/>
            <a:miter lim="800000"/>
            <a:headEnd/>
            <a:tailEnd/>
          </a:ln>
          <a:effectLst/>
        </p:spPr>
      </p:pic>
      <p:graphicFrame>
        <p:nvGraphicFramePr>
          <p:cNvPr id="22533" name="Object 5"/>
          <p:cNvGraphicFramePr>
            <a:graphicFrameLocks noChangeAspect="1"/>
          </p:cNvGraphicFramePr>
          <p:nvPr>
            <p:ph idx="1"/>
          </p:nvPr>
        </p:nvGraphicFramePr>
        <p:xfrm>
          <a:off x="5257800" y="1752600"/>
          <a:ext cx="2104320" cy="1890993"/>
        </p:xfrm>
        <a:graphic>
          <a:graphicData uri="http://schemas.openxmlformats.org/presentationml/2006/ole">
            <p:oleObj spid="_x0000_s23554" name="Image File" r:id="rId4" imgW="7708680" imgH="8127720" progId="">
              <p:embed/>
            </p:oleObj>
          </a:graphicData>
        </a:graphic>
      </p:graphicFrame>
      <p:sp>
        <p:nvSpPr>
          <p:cNvPr id="22536" name="Text Box 8"/>
          <p:cNvSpPr txBox="1">
            <a:spLocks noChangeArrowheads="1"/>
          </p:cNvSpPr>
          <p:nvPr/>
        </p:nvSpPr>
        <p:spPr bwMode="auto">
          <a:xfrm>
            <a:off x="7543800" y="2362200"/>
            <a:ext cx="762000" cy="553998"/>
          </a:xfrm>
          <a:prstGeom prst="rect">
            <a:avLst/>
          </a:prstGeom>
          <a:noFill/>
          <a:ln w="9525">
            <a:noFill/>
            <a:miter lim="800000"/>
            <a:headEnd/>
            <a:tailEnd/>
          </a:ln>
          <a:effectLst/>
        </p:spPr>
        <p:txBody>
          <a:bodyPr wrap="square">
            <a:prstTxWarp prst="textNoShape">
              <a:avLst/>
            </a:prstTxWarp>
            <a:spAutoFit/>
          </a:bodyPr>
          <a:lstStyle/>
          <a:p>
            <a:pPr algn="ctr"/>
            <a:r>
              <a:rPr lang="en-US" sz="1000" b="1" i="1" dirty="0" err="1">
                <a:solidFill>
                  <a:srgbClr val="000099"/>
                </a:solidFill>
              </a:rPr>
              <a:t>Chlamy</a:t>
            </a:r>
            <a:r>
              <a:rPr lang="en-US" sz="1000" b="1" i="1" dirty="0">
                <a:solidFill>
                  <a:srgbClr val="000099"/>
                </a:solidFill>
              </a:rPr>
              <a:t> </a:t>
            </a:r>
          </a:p>
          <a:p>
            <a:pPr algn="ctr"/>
            <a:r>
              <a:rPr lang="en-US" sz="1000" b="1" i="1" dirty="0" err="1">
                <a:solidFill>
                  <a:srgbClr val="000099"/>
                </a:solidFill>
              </a:rPr>
              <a:t>reinhartii</a:t>
            </a:r>
            <a:endParaRPr lang="en-US" sz="1000" b="1" i="1" dirty="0">
              <a:solidFill>
                <a:srgbClr val="000099"/>
              </a:solidFill>
            </a:endParaRPr>
          </a:p>
          <a:p>
            <a:pPr algn="ctr"/>
            <a:r>
              <a:rPr lang="en-US" sz="1000" b="1" dirty="0">
                <a:solidFill>
                  <a:srgbClr val="000099"/>
                </a:solidFill>
              </a:rPr>
              <a:t>203kb</a:t>
            </a:r>
          </a:p>
        </p:txBody>
      </p:sp>
      <p:sp>
        <p:nvSpPr>
          <p:cNvPr id="22537" name="Rectangle 9"/>
          <p:cNvSpPr>
            <a:spLocks noChangeArrowheads="1"/>
          </p:cNvSpPr>
          <p:nvPr/>
        </p:nvSpPr>
        <p:spPr bwMode="auto">
          <a:xfrm>
            <a:off x="423334" y="1424548"/>
            <a:ext cx="3979333" cy="369332"/>
          </a:xfrm>
          <a:prstGeom prst="rect">
            <a:avLst/>
          </a:prstGeom>
          <a:noFill/>
          <a:ln w="9525">
            <a:noFill/>
            <a:miter lim="800000"/>
            <a:headEnd/>
            <a:tailEnd/>
          </a:ln>
          <a:effectLst/>
        </p:spPr>
        <p:txBody>
          <a:bodyPr>
            <a:prstTxWarp prst="textNoShape">
              <a:avLst/>
            </a:prstTxWarp>
            <a:spAutoFit/>
          </a:bodyPr>
          <a:lstStyle/>
          <a:p>
            <a:r>
              <a:rPr lang="en-US" sz="1800" b="1" dirty="0">
                <a:latin typeface="Helvetica"/>
              </a:rPr>
              <a:t>Tobacco </a:t>
            </a:r>
            <a:r>
              <a:rPr lang="en-US" sz="1800" b="1" dirty="0" err="1">
                <a:latin typeface="Helvetica"/>
              </a:rPr>
              <a:t>ctDNA</a:t>
            </a:r>
            <a:r>
              <a:rPr lang="en-US" sz="1800" b="1" dirty="0">
                <a:latin typeface="Helvetica"/>
              </a:rPr>
              <a:t>, EMBO J. 1986</a:t>
            </a:r>
          </a:p>
        </p:txBody>
      </p:sp>
      <p:sp>
        <p:nvSpPr>
          <p:cNvPr id="22538" name="Rectangle 10"/>
          <p:cNvSpPr>
            <a:spLocks noChangeArrowheads="1"/>
          </p:cNvSpPr>
          <p:nvPr/>
        </p:nvSpPr>
        <p:spPr bwMode="auto">
          <a:xfrm>
            <a:off x="4656667" y="1411942"/>
            <a:ext cx="3545712" cy="369332"/>
          </a:xfrm>
          <a:prstGeom prst="rect">
            <a:avLst/>
          </a:prstGeom>
          <a:noFill/>
          <a:ln w="9525">
            <a:noFill/>
            <a:miter lim="800000"/>
            <a:headEnd/>
            <a:tailEnd/>
          </a:ln>
          <a:effectLst/>
        </p:spPr>
        <p:txBody>
          <a:bodyPr wrap="none">
            <a:prstTxWarp prst="textNoShape">
              <a:avLst/>
            </a:prstTxWarp>
            <a:spAutoFit/>
          </a:bodyPr>
          <a:lstStyle/>
          <a:p>
            <a:r>
              <a:rPr lang="en-US" sz="1800" b="1" dirty="0" err="1">
                <a:latin typeface="Helvetica"/>
              </a:rPr>
              <a:t>Chlamy</a:t>
            </a:r>
            <a:r>
              <a:rPr lang="en-US" sz="1800" b="1" dirty="0">
                <a:latin typeface="Helvetica"/>
              </a:rPr>
              <a:t> </a:t>
            </a:r>
            <a:r>
              <a:rPr lang="en-US" sz="1800" b="1" dirty="0" err="1">
                <a:latin typeface="Helvetica"/>
              </a:rPr>
              <a:t>ctDNA</a:t>
            </a:r>
            <a:r>
              <a:rPr lang="en-US" sz="1800" b="1" dirty="0">
                <a:latin typeface="Helvetica"/>
              </a:rPr>
              <a:t>, Plant Cell 2002</a:t>
            </a:r>
          </a:p>
        </p:txBody>
      </p:sp>
      <p:pic>
        <p:nvPicPr>
          <p:cNvPr id="22540" name="Picture 12" descr="An external file that holds a picture, illustration, etc., usually as some form of binary object. The name of referred object is 00-0373f2.jpg"/>
          <p:cNvPicPr>
            <a:picLocks noChangeAspect="1" noChangeArrowheads="1"/>
          </p:cNvPicPr>
          <p:nvPr/>
        </p:nvPicPr>
        <p:blipFill>
          <a:blip r:embed="rId5"/>
          <a:srcRect/>
          <a:stretch>
            <a:fillRect/>
          </a:stretch>
        </p:blipFill>
        <p:spPr bwMode="auto">
          <a:xfrm>
            <a:off x="838200" y="3657600"/>
            <a:ext cx="2924528" cy="3025588"/>
          </a:xfrm>
          <a:prstGeom prst="rect">
            <a:avLst/>
          </a:prstGeom>
          <a:noFill/>
        </p:spPr>
      </p:pic>
      <p:pic>
        <p:nvPicPr>
          <p:cNvPr id="22542" name="Picture 14" descr="An external file that holds a picture, illustration, etc., usually as some form of binary object. The name of referred object is 006155f3.jpg"/>
          <p:cNvPicPr>
            <a:picLocks noChangeAspect="1" noChangeArrowheads="1"/>
          </p:cNvPicPr>
          <p:nvPr/>
        </p:nvPicPr>
        <p:blipFill>
          <a:blip r:embed="rId6"/>
          <a:srcRect/>
          <a:stretch>
            <a:fillRect/>
          </a:stretch>
        </p:blipFill>
        <p:spPr bwMode="auto">
          <a:xfrm>
            <a:off x="4495800" y="3733800"/>
            <a:ext cx="4233333" cy="2961154"/>
          </a:xfrm>
          <a:prstGeom prst="rect">
            <a:avLst/>
          </a:prstGeom>
          <a:noFill/>
        </p:spPr>
      </p:pic>
      <p:sp>
        <p:nvSpPr>
          <p:cNvPr id="22545" name="Text Box 17"/>
          <p:cNvSpPr txBox="1">
            <a:spLocks noChangeArrowheads="1"/>
          </p:cNvSpPr>
          <p:nvPr/>
        </p:nvSpPr>
        <p:spPr bwMode="auto">
          <a:xfrm>
            <a:off x="67028" y="5074865"/>
            <a:ext cx="800219" cy="461665"/>
          </a:xfrm>
          <a:prstGeom prst="rect">
            <a:avLst/>
          </a:prstGeom>
          <a:noFill/>
          <a:ln w="9525">
            <a:noFill/>
            <a:miter lim="800000"/>
            <a:headEnd/>
            <a:tailEnd/>
          </a:ln>
          <a:effectLst/>
        </p:spPr>
        <p:txBody>
          <a:bodyPr wrap="none">
            <a:prstTxWarp prst="textNoShape">
              <a:avLst/>
            </a:prstTxWarp>
            <a:spAutoFit/>
          </a:bodyPr>
          <a:lstStyle/>
          <a:p>
            <a:r>
              <a:rPr lang="en-US" dirty="0"/>
              <a:t>2001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540"/>
                                        </p:tgtEl>
                                        <p:attrNameLst>
                                          <p:attrName>style.visibility</p:attrName>
                                        </p:attrNameLst>
                                      </p:cBhvr>
                                      <p:to>
                                        <p:strVal val="visible"/>
                                      </p:to>
                                    </p:set>
                                    <p:animEffect transition="in" filter="diamond(in)">
                                      <p:cBhvr>
                                        <p:cTn id="7" dur="1000"/>
                                        <p:tgtEl>
                                          <p:spTgt spid="2254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542"/>
                                        </p:tgtEl>
                                        <p:attrNameLst>
                                          <p:attrName>style.visibility</p:attrName>
                                        </p:attrNameLst>
                                      </p:cBhvr>
                                      <p:to>
                                        <p:strVal val="visible"/>
                                      </p:to>
                                    </p:set>
                                    <p:animEffect transition="in" filter="diamond(in)">
                                      <p:cBhvr>
                                        <p:cTn id="12" dur="10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2526</Words>
  <Application>Microsoft Macintosh PowerPoint</Application>
  <PresentationFormat>On-screen Show (4:3)</PresentationFormat>
  <Paragraphs>288</Paragraphs>
  <Slides>33</Slides>
  <Notes>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Image File</vt:lpstr>
      <vt:lpstr>Isolation of DNA</vt:lpstr>
      <vt:lpstr>Bacteria and Humans</vt:lpstr>
      <vt:lpstr>Virus &amp; Bacteria</vt:lpstr>
      <vt:lpstr>Diseases Caused by Bacteria</vt:lpstr>
      <vt:lpstr>Diseases Caused by Viruses</vt:lpstr>
      <vt:lpstr>Slide 6</vt:lpstr>
      <vt:lpstr>Slide 7</vt:lpstr>
      <vt:lpstr>Type of DNA</vt:lpstr>
      <vt:lpstr>Circular Chloroplast DNAs</vt:lpstr>
      <vt:lpstr>A more Detailed Look at Plasmids</vt:lpstr>
      <vt:lpstr>Slide 11</vt:lpstr>
      <vt:lpstr>Slide 12</vt:lpstr>
      <vt:lpstr>Slide 13</vt:lpstr>
      <vt:lpstr>Cosmids</vt:lpstr>
      <vt:lpstr>Other Vectors</vt:lpstr>
      <vt:lpstr>Slide 16</vt:lpstr>
      <vt:lpstr>Slide 17</vt:lpstr>
      <vt:lpstr>Slide 18</vt:lpstr>
      <vt:lpstr>Slide 19</vt:lpstr>
      <vt:lpstr>Slide 20</vt:lpstr>
      <vt:lpstr>Slide 21</vt:lpstr>
      <vt:lpstr>Plasmid</vt:lpstr>
      <vt:lpstr>Slide 23</vt:lpstr>
      <vt:lpstr>Slide 24</vt:lpstr>
      <vt:lpstr>Plasmid DNAs</vt:lpstr>
      <vt:lpstr>Conformation of Plasmid DNAs</vt:lpstr>
      <vt:lpstr>Slide 27</vt:lpstr>
      <vt:lpstr>Slide 28</vt:lpstr>
      <vt:lpstr>Development of Plasmid Vectors</vt:lpstr>
      <vt:lpstr>Plasmid Isolation from Bacteria </vt:lpstr>
      <vt:lpstr>DNA Extraction</vt:lpstr>
      <vt:lpstr>Isolation &amp; Purification of DNA</vt:lpstr>
      <vt:lpstr>Plasmid DNA Isolation</vt:lpstr>
    </vt:vector>
  </TitlesOfParts>
  <Company>UHCL</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Isolation of DNA</dc:title>
  <dc:creator>ZERONG WANG</dc:creator>
  <cp:lastModifiedBy>ZERONG WANG</cp:lastModifiedBy>
  <cp:revision>1</cp:revision>
  <dcterms:created xsi:type="dcterms:W3CDTF">2009-08-11T14:30:55Z</dcterms:created>
  <dcterms:modified xsi:type="dcterms:W3CDTF">2009-08-11T14:31:46Z</dcterms:modified>
</cp:coreProperties>
</file>